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14" r:id="rId2"/>
    <p:sldId id="317" r:id="rId3"/>
    <p:sldId id="318" r:id="rId4"/>
    <p:sldId id="319" r:id="rId5"/>
    <p:sldId id="322" r:id="rId6"/>
    <p:sldId id="320" r:id="rId7"/>
    <p:sldId id="323" r:id="rId8"/>
    <p:sldId id="321" r:id="rId9"/>
    <p:sldId id="324" r:id="rId10"/>
    <p:sldId id="325" r:id="rId11"/>
    <p:sldId id="327" r:id="rId12"/>
    <p:sldId id="328" r:id="rId13"/>
    <p:sldId id="329" r:id="rId14"/>
    <p:sldId id="330" r:id="rId15"/>
    <p:sldId id="331" r:id="rId16"/>
    <p:sldId id="332" r:id="rId17"/>
    <p:sldId id="333" r:id="rId18"/>
    <p:sldId id="334" r:id="rId19"/>
    <p:sldId id="336" r:id="rId20"/>
    <p:sldId id="335" r:id="rId21"/>
    <p:sldId id="337" r:id="rId22"/>
    <p:sldId id="340" r:id="rId23"/>
    <p:sldId id="338" r:id="rId24"/>
    <p:sldId id="339" r:id="rId25"/>
    <p:sldId id="341" r:id="rId26"/>
    <p:sldId id="342" r:id="rId27"/>
    <p:sldId id="34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58" autoAdjust="0"/>
  </p:normalViewPr>
  <p:slideViewPr>
    <p:cSldViewPr snapToGrid="0">
      <p:cViewPr varScale="1">
        <p:scale>
          <a:sx n="88" d="100"/>
          <a:sy n="88" d="100"/>
        </p:scale>
        <p:origin x="84" y="69"/>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D667A-D421-4335-9DDC-841D41F1D549}"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84E6B-0061-45B8-A226-1BB0889EF23A}" type="slidenum">
              <a:rPr lang="en-US" smtClean="0"/>
              <a:t>‹#›</a:t>
            </a:fld>
            <a:endParaRPr lang="en-US"/>
          </a:p>
        </p:txBody>
      </p:sp>
    </p:spTree>
    <p:extLst>
      <p:ext uri="{BB962C8B-B14F-4D97-AF65-F5344CB8AC3E}">
        <p14:creationId xmlns:p14="http://schemas.microsoft.com/office/powerpoint/2010/main" val="424815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ftr" sz="quarter" idx="4294967295"/>
          </p:nvPr>
        </p:nvSpPr>
        <p:spPr bwMode="auto">
          <a:xfrm>
            <a:off x="0" y="9121775"/>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20000"/>
              </a:spcBef>
              <a:spcAft>
                <a:spcPct val="0"/>
              </a:spcAft>
              <a:buClr>
                <a:srgbClr val="FFFF00"/>
              </a:buClr>
              <a:buSzPct val="65000"/>
              <a:buFont typeface="Wingdings" panose="05000000000000000000" pitchFamily="2" charset="2"/>
              <a:buChar char="u"/>
            </a:pPr>
            <a:r>
              <a:rPr kumimoji="0" lang="en-US" altLang="en-US" sz="2000" b="1">
                <a:solidFill>
                  <a:srgbClr val="808080"/>
                </a:solidFill>
                <a:latin typeface="Arial" panose="020B0604020202020204" pitchFamily="34" charset="0"/>
                <a:cs typeface="Times New Roman" panose="02020603050405020304" pitchFamily="18" charset="0"/>
              </a:rPr>
              <a:t>2nd Annual Mike O'Neill Lecture: Dan Brown</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4F3CE1C-6A28-4BE2-BA16-E3332731AE27}" type="slidenum">
              <a:rPr kumimoji="0" lang="en-US" altLang="en-US" sz="1300" smtClean="0">
                <a:solidFill>
                  <a:srgbClr val="000000"/>
                </a:solidFill>
              </a:rPr>
              <a:pPr>
                <a:spcBef>
                  <a:spcPct val="0"/>
                </a:spcBef>
              </a:pPr>
              <a:t>1</a:t>
            </a:fld>
            <a:endParaRPr kumimoji="0" lang="en-US" altLang="en-US" sz="1300">
              <a:solidFill>
                <a:srgbClr val="000000"/>
              </a:solidFill>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9797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4E6B-0061-45B8-A226-1BB0889EF23A}" type="slidenum">
              <a:rPr lang="en-US" smtClean="0"/>
              <a:t>9</a:t>
            </a:fld>
            <a:endParaRPr lang="en-US"/>
          </a:p>
        </p:txBody>
      </p:sp>
    </p:spTree>
    <p:extLst>
      <p:ext uri="{BB962C8B-B14F-4D97-AF65-F5344CB8AC3E}">
        <p14:creationId xmlns:p14="http://schemas.microsoft.com/office/powerpoint/2010/main" val="269607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725084" y="762000"/>
            <a:ext cx="103632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914400" y="3429000"/>
            <a:ext cx="8534400" cy="1752600"/>
          </a:xfrm>
        </p:spPr>
        <p:txBody>
          <a:bodyPr lIns="92075" tIns="46038" rIns="92075" bIns="46038" anchor="ctr"/>
          <a:lstStyle>
            <a:lvl1pPr marL="0" indent="0" algn="ctr">
              <a:buFont typeface="Wingdings" pitchFamily="2" charset="2"/>
              <a:buNone/>
              <a:defRPr sz="3600"/>
            </a:lvl1pPr>
          </a:lstStyle>
          <a:p>
            <a:r>
              <a:rPr lang="en-US"/>
              <a:t>Click to edit Master subtitle style</a:t>
            </a:r>
          </a:p>
        </p:txBody>
      </p:sp>
      <p:sp>
        <p:nvSpPr>
          <p:cNvPr id="4" name="Rectangle 7"/>
          <p:cNvSpPr>
            <a:spLocks noGrp="1" noChangeArrowheads="1"/>
          </p:cNvSpPr>
          <p:nvPr>
            <p:ph type="dt" sz="quarter" idx="10"/>
          </p:nvPr>
        </p:nvSpPr>
        <p:spPr bwMode="auto">
          <a:xfrm>
            <a:off x="914400" y="6248400"/>
            <a:ext cx="2540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spcBef>
                <a:spcPct val="0"/>
              </a:spcBef>
              <a:buClrTx/>
              <a:buSzTx/>
              <a:buFontTx/>
              <a:buNone/>
              <a:defRPr sz="1400" b="0">
                <a:solidFill>
                  <a:schemeClr val="tx1"/>
                </a:solidFill>
                <a:latin typeface="Times New Roman" pitchFamily="18" charset="0"/>
              </a:defRPr>
            </a:lvl1pPr>
          </a:lstStyle>
          <a:p>
            <a:pPr defTabSz="914256" fontAlgn="base">
              <a:spcAft>
                <a:spcPct val="0"/>
              </a:spcAft>
              <a:defRPr/>
            </a:pPr>
            <a:endParaRPr lang="en-US">
              <a:solidFill>
                <a:srgbClr val="FFFFFF"/>
              </a:solidFill>
              <a:cs typeface="Times New Roman" panose="02020603050405020304" pitchFamily="18" charset="0"/>
            </a:endParaRPr>
          </a:p>
        </p:txBody>
      </p:sp>
      <p:sp>
        <p:nvSpPr>
          <p:cNvPr id="5" name="Rectangle 8"/>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spcBef>
                <a:spcPct val="0"/>
              </a:spcBef>
              <a:buClrTx/>
              <a:buSzTx/>
              <a:buFontTx/>
              <a:buNone/>
              <a:defRPr sz="1400" b="0">
                <a:solidFill>
                  <a:schemeClr val="tx1"/>
                </a:solidFill>
                <a:latin typeface="Times New Roman" pitchFamily="18" charset="0"/>
              </a:defRPr>
            </a:lvl1pPr>
          </a:lstStyle>
          <a:p>
            <a:pPr defTabSz="914256" fontAlgn="base">
              <a:spcAft>
                <a:spcPct val="0"/>
              </a:spcAft>
              <a:defRPr/>
            </a:pPr>
            <a:endParaRPr lang="en-US">
              <a:solidFill>
                <a:srgbClr val="FFFFFF"/>
              </a:solidFill>
              <a:cs typeface="Times New Roman" panose="02020603050405020304" pitchFamily="18" charset="0"/>
            </a:endParaRPr>
          </a:p>
        </p:txBody>
      </p:sp>
      <p:sp>
        <p:nvSpPr>
          <p:cNvPr id="6" name="Rectangle 9"/>
          <p:cNvSpPr>
            <a:spLocks noGrp="1" noChangeArrowheads="1"/>
          </p:cNvSpPr>
          <p:nvPr>
            <p:ph type="sldNum" sz="quarter" idx="12"/>
          </p:nvPr>
        </p:nvSpPr>
        <p:spPr/>
        <p:txBody>
          <a:bodyPr/>
          <a:lstStyle>
            <a:lvl1pPr>
              <a:defRPr/>
            </a:lvl1pPr>
          </a:lstStyle>
          <a:p>
            <a:pPr>
              <a:defRPr/>
            </a:pPr>
            <a:fld id="{A15A74F3-8D79-4638-9D38-A4C2E28BA98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3667172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256207B4-D08F-493F-9D41-64AE20C843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4166726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41276"/>
            <a:ext cx="3048000" cy="6054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1276"/>
            <a:ext cx="8940800" cy="6054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155A7431-A2E9-4201-8A01-D0CCD31EC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087209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1275"/>
            <a:ext cx="12192000" cy="1143000"/>
          </a:xfrm>
        </p:spPr>
        <p:txBody>
          <a:bodyPr/>
          <a:lstStyle/>
          <a:p>
            <a:r>
              <a:rPr lang="en-US"/>
              <a:t>Click to edit Master title style</a:t>
            </a:r>
          </a:p>
        </p:txBody>
      </p:sp>
      <p:sp>
        <p:nvSpPr>
          <p:cNvPr id="3" name="ClipArt Placeholder 2"/>
          <p:cNvSpPr>
            <a:spLocks noGrp="1"/>
          </p:cNvSpPr>
          <p:nvPr>
            <p:ph type="clipArt" sz="half" idx="1"/>
          </p:nvPr>
        </p:nvSpPr>
        <p:spPr>
          <a:xfrm>
            <a:off x="433918" y="1749426"/>
            <a:ext cx="5526616" cy="4346575"/>
          </a:xfrm>
        </p:spPr>
        <p:txBody>
          <a:bodyPr/>
          <a:lstStyle/>
          <a:p>
            <a:pPr lvl="0"/>
            <a:endParaRPr lang="en-US" noProof="0"/>
          </a:p>
        </p:txBody>
      </p:sp>
      <p:sp>
        <p:nvSpPr>
          <p:cNvPr id="4" name="Text Placeholder 3"/>
          <p:cNvSpPr>
            <a:spLocks noGrp="1"/>
          </p:cNvSpPr>
          <p:nvPr>
            <p:ph type="body" sz="half" idx="2"/>
          </p:nvPr>
        </p:nvSpPr>
        <p:spPr>
          <a:xfrm>
            <a:off x="6163735" y="1749426"/>
            <a:ext cx="5526617"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5FA6539D-7BBC-41E3-9F9F-1A07FC973D3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0720747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275"/>
            <a:ext cx="12192000" cy="1143000"/>
          </a:xfrm>
        </p:spPr>
        <p:txBody>
          <a:bodyPr/>
          <a:lstStyle/>
          <a:p>
            <a:r>
              <a:rPr lang="en-US"/>
              <a:t>Click to edit Master title style</a:t>
            </a:r>
          </a:p>
        </p:txBody>
      </p:sp>
      <p:sp>
        <p:nvSpPr>
          <p:cNvPr id="3" name="Content Placeholder 2"/>
          <p:cNvSpPr>
            <a:spLocks noGrp="1"/>
          </p:cNvSpPr>
          <p:nvPr>
            <p:ph sz="half" idx="1"/>
          </p:nvPr>
        </p:nvSpPr>
        <p:spPr>
          <a:xfrm>
            <a:off x="433918" y="1749426"/>
            <a:ext cx="5526616"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63735" y="1749426"/>
            <a:ext cx="5526617" cy="209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63735" y="3998914"/>
            <a:ext cx="5526617" cy="2097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a:ln/>
        </p:spPr>
        <p:txBody>
          <a:bodyPr/>
          <a:lstStyle>
            <a:lvl1pPr>
              <a:defRPr/>
            </a:lvl1pPr>
          </a:lstStyle>
          <a:p>
            <a:pPr>
              <a:defRPr/>
            </a:pPr>
            <a:fld id="{8F2EAEA9-A1FA-4B51-A82F-7A03340FBA0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4232776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06788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28" indent="0">
              <a:buNone/>
              <a:defRPr sz="1800"/>
            </a:lvl2pPr>
            <a:lvl3pPr marL="914256" indent="0">
              <a:buNone/>
              <a:defRPr sz="1600"/>
            </a:lvl3pPr>
            <a:lvl4pPr marL="1371383" indent="0">
              <a:buNone/>
              <a:defRPr sz="1400"/>
            </a:lvl4pPr>
            <a:lvl5pPr marL="1828510" indent="0">
              <a:buNone/>
              <a:defRPr sz="1400"/>
            </a:lvl5pPr>
            <a:lvl6pPr marL="2285638" indent="0">
              <a:buNone/>
              <a:defRPr sz="1400"/>
            </a:lvl6pPr>
            <a:lvl7pPr marL="2742766" indent="0">
              <a:buNone/>
              <a:defRPr sz="1400"/>
            </a:lvl7pPr>
            <a:lvl8pPr marL="3199893" indent="0">
              <a:buNone/>
              <a:defRPr sz="1400"/>
            </a:lvl8pPr>
            <a:lvl9pPr marL="3657021" indent="0">
              <a:buNone/>
              <a:defRPr sz="1400"/>
            </a:lvl9pPr>
          </a:lstStyle>
          <a:p>
            <a:pPr lvl="0"/>
            <a:r>
              <a:rPr lang="en-US"/>
              <a:t>Click to edit Master text styles</a:t>
            </a:r>
          </a:p>
        </p:txBody>
      </p:sp>
    </p:spTree>
    <p:extLst>
      <p:ext uri="{BB962C8B-B14F-4D97-AF65-F5344CB8AC3E}">
        <p14:creationId xmlns:p14="http://schemas.microsoft.com/office/powerpoint/2010/main" val="287501680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3918" y="1749426"/>
            <a:ext cx="5526616" cy="4346575"/>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3735" y="1749426"/>
            <a:ext cx="5526617" cy="4346575"/>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79034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28" indent="0">
              <a:buNone/>
              <a:defRPr sz="2000" b="1"/>
            </a:lvl2pPr>
            <a:lvl3pPr marL="914256" indent="0">
              <a:buNone/>
              <a:defRPr sz="1800" b="1"/>
            </a:lvl3pPr>
            <a:lvl4pPr marL="1371383" indent="0">
              <a:buNone/>
              <a:defRPr sz="1600" b="1"/>
            </a:lvl4pPr>
            <a:lvl5pPr marL="1828510" indent="0">
              <a:buNone/>
              <a:defRPr sz="1600" b="1"/>
            </a:lvl5pPr>
            <a:lvl6pPr marL="2285638" indent="0">
              <a:buNone/>
              <a:defRPr sz="1600" b="1"/>
            </a:lvl6pPr>
            <a:lvl7pPr marL="2742766" indent="0">
              <a:buNone/>
              <a:defRPr sz="1600" b="1"/>
            </a:lvl7pPr>
            <a:lvl8pPr marL="3199893" indent="0">
              <a:buNone/>
              <a:defRPr sz="1600" b="1"/>
            </a:lvl8pPr>
            <a:lvl9pPr marL="36570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128" indent="0">
              <a:buNone/>
              <a:defRPr sz="2000" b="1"/>
            </a:lvl2pPr>
            <a:lvl3pPr marL="914256" indent="0">
              <a:buNone/>
              <a:defRPr sz="1800" b="1"/>
            </a:lvl3pPr>
            <a:lvl4pPr marL="1371383" indent="0">
              <a:buNone/>
              <a:defRPr sz="1600" b="1"/>
            </a:lvl4pPr>
            <a:lvl5pPr marL="1828510" indent="0">
              <a:buNone/>
              <a:defRPr sz="1600" b="1"/>
            </a:lvl5pPr>
            <a:lvl6pPr marL="2285638" indent="0">
              <a:buNone/>
              <a:defRPr sz="1600" b="1"/>
            </a:lvl6pPr>
            <a:lvl7pPr marL="2742766" indent="0">
              <a:buNone/>
              <a:defRPr sz="1600" b="1"/>
            </a:lvl7pPr>
            <a:lvl8pPr marL="3199893" indent="0">
              <a:buNone/>
              <a:defRPr sz="1600" b="1"/>
            </a:lvl8pPr>
            <a:lvl9pPr marL="36570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7E3E54E8-E329-4C2E-AB05-5F461AED434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568047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3CF87C79-A5FC-4416-AC1B-A23D70B0510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80278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49DC44C5-F813-4777-8741-7C4CDB5E08C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3702854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128" indent="0">
              <a:buNone/>
              <a:defRPr sz="1200"/>
            </a:lvl2pPr>
            <a:lvl3pPr marL="914256" indent="0">
              <a:buNone/>
              <a:defRPr sz="1000"/>
            </a:lvl3pPr>
            <a:lvl4pPr marL="1371383" indent="0">
              <a:buNone/>
              <a:defRPr sz="900"/>
            </a:lvl4pPr>
            <a:lvl5pPr marL="1828510" indent="0">
              <a:buNone/>
              <a:defRPr sz="900"/>
            </a:lvl5pPr>
            <a:lvl6pPr marL="2285638" indent="0">
              <a:buNone/>
              <a:defRPr sz="900"/>
            </a:lvl6pPr>
            <a:lvl7pPr marL="2742766" indent="0">
              <a:buNone/>
              <a:defRPr sz="900"/>
            </a:lvl7pPr>
            <a:lvl8pPr marL="3199893" indent="0">
              <a:buNone/>
              <a:defRPr sz="900"/>
            </a:lvl8pPr>
            <a:lvl9pPr marL="3657021"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D758915-D23D-4EB1-95E8-194AA079375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8546451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28" indent="0">
              <a:buNone/>
              <a:defRPr sz="2799"/>
            </a:lvl2pPr>
            <a:lvl3pPr marL="914256" indent="0">
              <a:buNone/>
              <a:defRPr sz="2400"/>
            </a:lvl3pPr>
            <a:lvl4pPr marL="1371383" indent="0">
              <a:buNone/>
              <a:defRPr sz="2000"/>
            </a:lvl4pPr>
            <a:lvl5pPr marL="1828510" indent="0">
              <a:buNone/>
              <a:defRPr sz="2000"/>
            </a:lvl5pPr>
            <a:lvl6pPr marL="2285638" indent="0">
              <a:buNone/>
              <a:defRPr sz="2000"/>
            </a:lvl6pPr>
            <a:lvl7pPr marL="2742766" indent="0">
              <a:buNone/>
              <a:defRPr sz="2000"/>
            </a:lvl7pPr>
            <a:lvl8pPr marL="3199893" indent="0">
              <a:buNone/>
              <a:defRPr sz="2000"/>
            </a:lvl8pPr>
            <a:lvl9pPr marL="3657021" indent="0">
              <a:buNone/>
              <a:defRPr sz="20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7128" indent="0">
              <a:buNone/>
              <a:defRPr sz="1200"/>
            </a:lvl2pPr>
            <a:lvl3pPr marL="914256" indent="0">
              <a:buNone/>
              <a:defRPr sz="1000"/>
            </a:lvl3pPr>
            <a:lvl4pPr marL="1371383" indent="0">
              <a:buNone/>
              <a:defRPr sz="900"/>
            </a:lvl4pPr>
            <a:lvl5pPr marL="1828510" indent="0">
              <a:buNone/>
              <a:defRPr sz="900"/>
            </a:lvl5pPr>
            <a:lvl6pPr marL="2285638" indent="0">
              <a:buNone/>
              <a:defRPr sz="900"/>
            </a:lvl6pPr>
            <a:lvl7pPr marL="2742766" indent="0">
              <a:buNone/>
              <a:defRPr sz="900"/>
            </a:lvl7pPr>
            <a:lvl8pPr marL="3199893" indent="0">
              <a:buNone/>
              <a:defRPr sz="900"/>
            </a:lvl8pPr>
            <a:lvl9pPr marL="3657021"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794F8EB-D731-445D-88A8-49EF86AB09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47274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rgbClr val="000099"/>
            </a:gs>
            <a:gs pos="100000">
              <a:schemeClr val="bg2"/>
            </a:gs>
          </a:gsLst>
          <a:lin ang="5400000" scaled="1"/>
        </a:gra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0" y="41275"/>
            <a:ext cx="12192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7" name="Rectangle 9"/>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spcBef>
                <a:spcPct val="0"/>
              </a:spcBef>
              <a:buClrTx/>
              <a:buSzTx/>
              <a:buFontTx/>
              <a:buNone/>
              <a:defRPr sz="1400" b="0">
                <a:solidFill>
                  <a:schemeClr val="tx1"/>
                </a:solidFill>
                <a:latin typeface="Times New Roman" panose="02020603050405020304" pitchFamily="18" charset="0"/>
              </a:defRPr>
            </a:lvl1pPr>
          </a:lstStyle>
          <a:p>
            <a:pPr defTabSz="914256" fontAlgn="base">
              <a:spcAft>
                <a:spcPct val="0"/>
              </a:spcAft>
              <a:defRPr/>
            </a:pPr>
            <a:fld id="{08AB415F-6E1E-453F-85F8-B8917EA9C7C3}" type="slidenum">
              <a:rPr lang="en-US" altLang="en-US" smtClean="0">
                <a:solidFill>
                  <a:srgbClr val="FFFFFF"/>
                </a:solidFill>
                <a:cs typeface="Times New Roman" panose="02020603050405020304" pitchFamily="18" charset="0"/>
              </a:rPr>
              <a:pPr defTabSz="914256" fontAlgn="base">
                <a:spcAft>
                  <a:spcPct val="0"/>
                </a:spcAft>
                <a:defRPr/>
              </a:pPr>
              <a:t>‹#›</a:t>
            </a:fld>
            <a:endParaRPr lang="en-US" altLang="en-US">
              <a:solidFill>
                <a:srgbClr val="FFFFFF"/>
              </a:solidFill>
              <a:cs typeface="Times New Roman" panose="02020603050405020304" pitchFamily="18" charset="0"/>
            </a:endParaRPr>
          </a:p>
        </p:txBody>
      </p:sp>
      <p:sp>
        <p:nvSpPr>
          <p:cNvPr id="1028" name="Rectangle 11"/>
          <p:cNvSpPr>
            <a:spLocks noGrp="1" noChangeArrowheads="1"/>
          </p:cNvSpPr>
          <p:nvPr>
            <p:ph type="body" idx="1"/>
          </p:nvPr>
        </p:nvSpPr>
        <p:spPr bwMode="auto">
          <a:xfrm>
            <a:off x="433918" y="1749426"/>
            <a:ext cx="1125643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Line 20"/>
          <p:cNvSpPr>
            <a:spLocks noChangeShapeType="1"/>
          </p:cNvSpPr>
          <p:nvPr/>
        </p:nvSpPr>
        <p:spPr bwMode="auto">
          <a:xfrm>
            <a:off x="0" y="1158875"/>
            <a:ext cx="12192000" cy="0"/>
          </a:xfrm>
          <a:prstGeom prst="line">
            <a:avLst/>
          </a:prstGeom>
          <a:noFill/>
          <a:ln w="57150" cmpd="thickThin">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256" eaLnBrk="0" fontAlgn="base" hangingPunct="0">
              <a:spcBef>
                <a:spcPct val="0"/>
              </a:spcBef>
              <a:spcAft>
                <a:spcPct val="0"/>
              </a:spcAft>
            </a:pPr>
            <a:endParaRPr lang="en-US" sz="2000" b="1">
              <a:solidFill>
                <a:srgbClr val="000000"/>
              </a:solidFill>
              <a:cs typeface="Times New Roman" panose="02020603050405020304" pitchFamily="18" charset="0"/>
            </a:endParaRPr>
          </a:p>
        </p:txBody>
      </p:sp>
    </p:spTree>
    <p:extLst>
      <p:ext uri="{BB962C8B-B14F-4D97-AF65-F5344CB8AC3E}">
        <p14:creationId xmlns:p14="http://schemas.microsoft.com/office/powerpoint/2010/main" val="6372032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txStyles>
    <p:titleStyle>
      <a:lvl1pPr algn="ctr" rtl="0" eaLnBrk="0" fontAlgn="base" hangingPunct="0">
        <a:spcBef>
          <a:spcPct val="0"/>
        </a:spcBef>
        <a:spcAft>
          <a:spcPct val="0"/>
        </a:spcAft>
        <a:defRPr sz="3999">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999">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999">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999">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999">
          <a:solidFill>
            <a:schemeClr val="folHlink"/>
          </a:solidFill>
          <a:effectLst>
            <a:outerShdw blurRad="38100" dist="38100" dir="2700000" algn="tl">
              <a:srgbClr val="000000"/>
            </a:outerShdw>
          </a:effectLst>
          <a:latin typeface="Arial" charset="0"/>
        </a:defRPr>
      </a:lvl5pPr>
      <a:lvl6pPr marL="457128" algn="ctr" rtl="0" fontAlgn="base">
        <a:spcBef>
          <a:spcPct val="0"/>
        </a:spcBef>
        <a:spcAft>
          <a:spcPct val="0"/>
        </a:spcAft>
        <a:defRPr sz="3999">
          <a:solidFill>
            <a:schemeClr val="folHlink"/>
          </a:solidFill>
          <a:effectLst>
            <a:outerShdw blurRad="38100" dist="38100" dir="2700000" algn="tl">
              <a:srgbClr val="000000"/>
            </a:outerShdw>
          </a:effectLst>
          <a:latin typeface="Arial" charset="0"/>
        </a:defRPr>
      </a:lvl6pPr>
      <a:lvl7pPr marL="914256" algn="ctr" rtl="0" fontAlgn="base">
        <a:spcBef>
          <a:spcPct val="0"/>
        </a:spcBef>
        <a:spcAft>
          <a:spcPct val="0"/>
        </a:spcAft>
        <a:defRPr sz="3999">
          <a:solidFill>
            <a:schemeClr val="folHlink"/>
          </a:solidFill>
          <a:effectLst>
            <a:outerShdw blurRad="38100" dist="38100" dir="2700000" algn="tl">
              <a:srgbClr val="000000"/>
            </a:outerShdw>
          </a:effectLst>
          <a:latin typeface="Arial" charset="0"/>
        </a:defRPr>
      </a:lvl7pPr>
      <a:lvl8pPr marL="1371383" algn="ctr" rtl="0" fontAlgn="base">
        <a:spcBef>
          <a:spcPct val="0"/>
        </a:spcBef>
        <a:spcAft>
          <a:spcPct val="0"/>
        </a:spcAft>
        <a:defRPr sz="3999">
          <a:solidFill>
            <a:schemeClr val="folHlink"/>
          </a:solidFill>
          <a:effectLst>
            <a:outerShdw blurRad="38100" dist="38100" dir="2700000" algn="tl">
              <a:srgbClr val="000000"/>
            </a:outerShdw>
          </a:effectLst>
          <a:latin typeface="Arial" charset="0"/>
        </a:defRPr>
      </a:lvl8pPr>
      <a:lvl9pPr marL="1828510" algn="ctr" rtl="0" fontAlgn="base">
        <a:spcBef>
          <a:spcPct val="0"/>
        </a:spcBef>
        <a:spcAft>
          <a:spcPct val="0"/>
        </a:spcAft>
        <a:defRPr sz="3999">
          <a:solidFill>
            <a:schemeClr val="folHlink"/>
          </a:solidFill>
          <a:effectLst>
            <a:outerShdw blurRad="38100" dist="38100" dir="2700000" algn="tl">
              <a:srgbClr val="000000"/>
            </a:outerShdw>
          </a:effectLst>
          <a:latin typeface="Arial" charset="0"/>
        </a:defRPr>
      </a:lvl9pPr>
    </p:titleStyle>
    <p:bodyStyle>
      <a:lvl1pPr marL="342846" indent="-342846" algn="l" rtl="0" eaLnBrk="0" fontAlgn="base" hangingPunct="0">
        <a:spcBef>
          <a:spcPct val="20000"/>
        </a:spcBef>
        <a:spcAft>
          <a:spcPct val="0"/>
        </a:spcAft>
        <a:buClr>
          <a:srgbClr val="FFFF00"/>
        </a:buClr>
        <a:buSzPct val="65000"/>
        <a:buFont typeface="Wingdings" panose="05000000000000000000" pitchFamily="2" charset="2"/>
        <a:buChar char="u"/>
        <a:defRPr sz="3200">
          <a:solidFill>
            <a:schemeClr val="tx1"/>
          </a:solidFill>
          <a:latin typeface="+mn-lt"/>
          <a:ea typeface="+mn-ea"/>
          <a:cs typeface="+mn-cs"/>
        </a:defRPr>
      </a:lvl1pPr>
      <a:lvl2pPr marL="849179" indent="-392051" algn="l" rtl="0" eaLnBrk="0" fontAlgn="base" hangingPunct="0">
        <a:spcBef>
          <a:spcPct val="20000"/>
        </a:spcBef>
        <a:spcAft>
          <a:spcPct val="0"/>
        </a:spcAft>
        <a:buClr>
          <a:schemeClr val="hlink"/>
        </a:buClr>
        <a:buSzPct val="70000"/>
        <a:buFont typeface="Wingdings" panose="05000000000000000000" pitchFamily="2" charset="2"/>
        <a:buChar char="u"/>
        <a:defRPr sz="3000">
          <a:solidFill>
            <a:schemeClr val="tx1"/>
          </a:solidFill>
          <a:latin typeface="+mn-lt"/>
        </a:defRPr>
      </a:lvl2pPr>
      <a:lvl3pPr marL="1312655" indent="-349195" algn="l" rtl="0" eaLnBrk="0" fontAlgn="base" hangingPunct="0">
        <a:spcBef>
          <a:spcPct val="20000"/>
        </a:spcBef>
        <a:spcAft>
          <a:spcPct val="0"/>
        </a:spcAft>
        <a:buClr>
          <a:srgbClr val="FFFF00"/>
        </a:buClr>
        <a:buSzPct val="70000"/>
        <a:buFont typeface="Wingdings" panose="05000000000000000000" pitchFamily="2" charset="2"/>
        <a:buChar char="u"/>
        <a:defRPr sz="3000">
          <a:solidFill>
            <a:schemeClr val="tx1"/>
          </a:solidFill>
          <a:latin typeface="+mn-lt"/>
        </a:defRPr>
      </a:lvl3pPr>
      <a:lvl4pPr marL="1826924" indent="-399987" algn="l" rtl="0" eaLnBrk="0" fontAlgn="base" hangingPunct="0">
        <a:spcBef>
          <a:spcPct val="20000"/>
        </a:spcBef>
        <a:spcAft>
          <a:spcPct val="0"/>
        </a:spcAft>
        <a:buClr>
          <a:schemeClr val="hlink"/>
        </a:buClr>
        <a:buSzPct val="70000"/>
        <a:buFont typeface="Wingdings" panose="05000000000000000000" pitchFamily="2" charset="2"/>
        <a:buChar char="u"/>
        <a:defRPr sz="3000">
          <a:solidFill>
            <a:schemeClr val="tx1"/>
          </a:solidFill>
          <a:latin typeface="+mn-lt"/>
        </a:defRPr>
      </a:lvl4pPr>
      <a:lvl5pPr marL="2169770" indent="-228564" algn="l" rtl="0" eaLnBrk="0" fontAlgn="base" hangingPunct="0">
        <a:spcBef>
          <a:spcPct val="20000"/>
        </a:spcBef>
        <a:spcAft>
          <a:spcPct val="0"/>
        </a:spcAft>
        <a:buClr>
          <a:srgbClr val="FFFF00"/>
        </a:buClr>
        <a:buFont typeface="Wingdings" panose="05000000000000000000" pitchFamily="2" charset="2"/>
        <a:buChar char="w"/>
        <a:defRPr sz="2000">
          <a:solidFill>
            <a:schemeClr val="tx1"/>
          </a:solidFill>
          <a:latin typeface="+mn-lt"/>
        </a:defRPr>
      </a:lvl5pPr>
      <a:lvl6pPr marL="2626897" indent="-228564" algn="l" rtl="0" fontAlgn="base">
        <a:spcBef>
          <a:spcPct val="20000"/>
        </a:spcBef>
        <a:spcAft>
          <a:spcPct val="0"/>
        </a:spcAft>
        <a:buClr>
          <a:srgbClr val="FFFF00"/>
        </a:buClr>
        <a:buFont typeface="Wingdings" pitchFamily="2" charset="2"/>
        <a:buChar char="w"/>
        <a:defRPr sz="2000">
          <a:solidFill>
            <a:schemeClr val="tx1"/>
          </a:solidFill>
          <a:latin typeface="+mn-lt"/>
        </a:defRPr>
      </a:lvl6pPr>
      <a:lvl7pPr marL="3084024" indent="-228564" algn="l" rtl="0" fontAlgn="base">
        <a:spcBef>
          <a:spcPct val="20000"/>
        </a:spcBef>
        <a:spcAft>
          <a:spcPct val="0"/>
        </a:spcAft>
        <a:buClr>
          <a:srgbClr val="FFFF00"/>
        </a:buClr>
        <a:buFont typeface="Wingdings" pitchFamily="2" charset="2"/>
        <a:buChar char="w"/>
        <a:defRPr sz="2000">
          <a:solidFill>
            <a:schemeClr val="tx1"/>
          </a:solidFill>
          <a:latin typeface="+mn-lt"/>
        </a:defRPr>
      </a:lvl7pPr>
      <a:lvl8pPr marL="3541152" indent="-228564" algn="l" rtl="0" fontAlgn="base">
        <a:spcBef>
          <a:spcPct val="20000"/>
        </a:spcBef>
        <a:spcAft>
          <a:spcPct val="0"/>
        </a:spcAft>
        <a:buClr>
          <a:srgbClr val="FFFF00"/>
        </a:buClr>
        <a:buFont typeface="Wingdings" pitchFamily="2" charset="2"/>
        <a:buChar char="w"/>
        <a:defRPr sz="2000">
          <a:solidFill>
            <a:schemeClr val="tx1"/>
          </a:solidFill>
          <a:latin typeface="+mn-lt"/>
        </a:defRPr>
      </a:lvl8pPr>
      <a:lvl9pPr marL="3998280" indent="-228564" algn="l" rtl="0" fontAlgn="base">
        <a:spcBef>
          <a:spcPct val="20000"/>
        </a:spcBef>
        <a:spcAft>
          <a:spcPct val="0"/>
        </a:spcAft>
        <a:buClr>
          <a:srgbClr val="FFFF00"/>
        </a:buClr>
        <a:buFont typeface="Wingdings" pitchFamily="2" charset="2"/>
        <a:buChar char="w"/>
        <a:defRPr sz="2000">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1" name="Rectangle 3"/>
          <p:cNvSpPr>
            <a:spLocks noChangeArrowheads="1"/>
          </p:cNvSpPr>
          <p:nvPr/>
        </p:nvSpPr>
        <p:spPr bwMode="auto">
          <a:xfrm>
            <a:off x="650240" y="1131889"/>
            <a:ext cx="10932160" cy="3040061"/>
          </a:xfrm>
          <a:prstGeom prst="rect">
            <a:avLst/>
          </a:prstGeom>
          <a:noFill/>
          <a:ln w="9525">
            <a:noFill/>
            <a:miter lim="800000"/>
            <a:headEnd/>
            <a:tailEnd/>
          </a:ln>
          <a:effectLst>
            <a:outerShdw dist="56796" dir="20006097" algn="ctr" rotWithShape="0">
              <a:schemeClr val="bg2"/>
            </a:outerShdw>
          </a:effectLst>
        </p:spPr>
        <p:txBody>
          <a:bodyPr lIns="92075" tIns="46038" rIns="92075" bIns="46038" anchor="ctr"/>
          <a:lstStyle/>
          <a:p>
            <a:pPr algn="ctr" fontAlgn="base">
              <a:lnSpc>
                <a:spcPct val="125000"/>
              </a:lnSpc>
              <a:spcBef>
                <a:spcPct val="0"/>
              </a:spcBef>
              <a:spcAft>
                <a:spcPct val="0"/>
              </a:spcAft>
              <a:defRPr/>
            </a:pPr>
            <a:r>
              <a:rPr lang="en-US" sz="4400" b="1" dirty="0">
                <a:solidFill>
                  <a:srgbClr val="FFFF00"/>
                </a:solidFill>
                <a:effectLst>
                  <a:outerShdw blurRad="38100" dist="38100" dir="2700000" algn="tl">
                    <a:srgbClr val="000000"/>
                  </a:outerShdw>
                </a:effectLst>
                <a:latin typeface="Georgia" pitchFamily="18" charset="0"/>
                <a:cs typeface="Times New Roman" panose="02020603050405020304" pitchFamily="18" charset="0"/>
              </a:rPr>
              <a:t>Control of Longitudinal Cracking in Prestressed Concrete Cylinder Piles</a:t>
            </a:r>
          </a:p>
          <a:p>
            <a:pPr algn="ctr" fontAlgn="base">
              <a:lnSpc>
                <a:spcPct val="125000"/>
              </a:lnSpc>
              <a:spcBef>
                <a:spcPct val="0"/>
              </a:spcBef>
              <a:spcAft>
                <a:spcPct val="0"/>
              </a:spcAft>
              <a:defRPr/>
            </a:pPr>
            <a:r>
              <a:rPr lang="en-US" sz="2800" i="1" dirty="0">
                <a:solidFill>
                  <a:srgbClr val="FFFF00"/>
                </a:solidFill>
                <a:latin typeface="Georgia" pitchFamily="18" charset="0"/>
                <a:cs typeface="Times New Roman" panose="02020603050405020304" pitchFamily="18" charset="0"/>
              </a:rPr>
              <a:t>Dan Brown, P.E., Ph.D.</a:t>
            </a:r>
          </a:p>
        </p:txBody>
      </p:sp>
      <p:sp>
        <p:nvSpPr>
          <p:cNvPr id="8195" name="Line 4"/>
          <p:cNvSpPr>
            <a:spLocks noChangeShapeType="1"/>
          </p:cNvSpPr>
          <p:nvPr/>
        </p:nvSpPr>
        <p:spPr bwMode="auto">
          <a:xfrm>
            <a:off x="10160" y="4241800"/>
            <a:ext cx="12161520" cy="0"/>
          </a:xfrm>
          <a:prstGeom prst="line">
            <a:avLst/>
          </a:prstGeom>
          <a:noFill/>
          <a:ln w="57150" cmpd="thickThin">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000" b="1">
              <a:solidFill>
                <a:srgbClr val="000000"/>
              </a:solidFill>
              <a:cs typeface="Times New Roman" panose="02020603050405020304" pitchFamily="18" charset="0"/>
            </a:endParaRPr>
          </a:p>
        </p:txBody>
      </p:sp>
      <p:sp>
        <p:nvSpPr>
          <p:cNvPr id="8196" name="Line 6"/>
          <p:cNvSpPr>
            <a:spLocks noChangeShapeType="1"/>
          </p:cNvSpPr>
          <p:nvPr/>
        </p:nvSpPr>
        <p:spPr bwMode="auto">
          <a:xfrm>
            <a:off x="10160" y="1062038"/>
            <a:ext cx="12161520" cy="0"/>
          </a:xfrm>
          <a:prstGeom prst="line">
            <a:avLst/>
          </a:prstGeom>
          <a:noFill/>
          <a:ln w="57150" cmpd="thickThin">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000" b="1">
              <a:solidFill>
                <a:srgbClr val="000000"/>
              </a:solidFill>
              <a:cs typeface="Times New Roman" panose="02020603050405020304" pitchFamily="18" charset="0"/>
            </a:endParaRPr>
          </a:p>
        </p:txBody>
      </p:sp>
      <p:sp>
        <p:nvSpPr>
          <p:cNvPr id="8197" name="Freeform 7"/>
          <p:cNvSpPr>
            <a:spLocks/>
          </p:cNvSpPr>
          <p:nvPr/>
        </p:nvSpPr>
        <p:spPr bwMode="auto">
          <a:xfrm>
            <a:off x="1516062" y="0"/>
            <a:ext cx="9151938" cy="6853238"/>
          </a:xfrm>
          <a:custGeom>
            <a:avLst/>
            <a:gdLst>
              <a:gd name="T0" fmla="*/ 0 w 5765"/>
              <a:gd name="T1" fmla="*/ 2147483646 h 4317"/>
              <a:gd name="T2" fmla="*/ 0 w 5765"/>
              <a:gd name="T3" fmla="*/ 0 h 4317"/>
              <a:gd name="T4" fmla="*/ 2147483646 w 5765"/>
              <a:gd name="T5" fmla="*/ 0 h 4317"/>
              <a:gd name="T6" fmla="*/ 2147483646 w 5765"/>
              <a:gd name="T7" fmla="*/ 2147483646 h 4317"/>
              <a:gd name="T8" fmla="*/ 2147483646 w 5765"/>
              <a:gd name="T9" fmla="*/ 2147483646 h 4317"/>
              <a:gd name="T10" fmla="*/ 2147483646 w 5765"/>
              <a:gd name="T11" fmla="*/ 2147483646 h 4317"/>
              <a:gd name="T12" fmla="*/ 2147483646 w 5765"/>
              <a:gd name="T13" fmla="*/ 2147483646 h 4317"/>
              <a:gd name="T14" fmla="*/ 2147483646 w 5765"/>
              <a:gd name="T15" fmla="*/ 2147483646 h 4317"/>
              <a:gd name="T16" fmla="*/ 2147483646 w 5765"/>
              <a:gd name="T17" fmla="*/ 2147483646 h 4317"/>
              <a:gd name="T18" fmla="*/ 0 w 5765"/>
              <a:gd name="T19" fmla="*/ 2147483646 h 4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5"/>
              <a:gd name="T31" fmla="*/ 0 h 4317"/>
              <a:gd name="T32" fmla="*/ 5765 w 5765"/>
              <a:gd name="T33" fmla="*/ 4317 h 4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5" h="4317">
                <a:moveTo>
                  <a:pt x="0" y="4317"/>
                </a:moveTo>
                <a:lnTo>
                  <a:pt x="0" y="0"/>
                </a:lnTo>
                <a:lnTo>
                  <a:pt x="5760" y="0"/>
                </a:lnTo>
                <a:lnTo>
                  <a:pt x="5765" y="1427"/>
                </a:lnTo>
                <a:lnTo>
                  <a:pt x="4243" y="1432"/>
                </a:lnTo>
                <a:lnTo>
                  <a:pt x="3783" y="2674"/>
                </a:lnTo>
                <a:lnTo>
                  <a:pt x="3424" y="3324"/>
                </a:lnTo>
                <a:lnTo>
                  <a:pt x="3392" y="3926"/>
                </a:lnTo>
                <a:lnTo>
                  <a:pt x="2425" y="4312"/>
                </a:lnTo>
                <a:lnTo>
                  <a:pt x="0" y="431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lIns="92075" tIns="46038" rIns="92075" bIns="46038"/>
          <a:lstStyle/>
          <a:p>
            <a:pPr eaLnBrk="0" fontAlgn="base" hangingPunct="0">
              <a:spcBef>
                <a:spcPct val="0"/>
              </a:spcBef>
              <a:spcAft>
                <a:spcPct val="0"/>
              </a:spcAft>
            </a:pPr>
            <a:endParaRPr lang="en-US" sz="2000" b="1">
              <a:solidFill>
                <a:srgbClr val="000000"/>
              </a:solidFill>
              <a:cs typeface="Times New Roman" panose="02020603050405020304" pitchFamily="18" charset="0"/>
            </a:endParaRPr>
          </a:p>
        </p:txBody>
      </p:sp>
      <p:pic>
        <p:nvPicPr>
          <p:cNvPr id="8199" name="Picture 6" descr="Dan Brown 300dpi_lar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368" y="5365205"/>
            <a:ext cx="2459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49273" y="5499239"/>
            <a:ext cx="1620957" cy="646331"/>
          </a:xfrm>
          <a:prstGeom prst="rect">
            <a:avLst/>
          </a:prstGeom>
          <a:noFill/>
        </p:spPr>
        <p:txBody>
          <a:bodyPr wrap="none" rtlCol="0">
            <a:spAutoFit/>
          </a:bodyPr>
          <a:lstStyle/>
          <a:p>
            <a:r>
              <a:rPr lang="en-US" i="1" dirty="0"/>
              <a:t>STGEC, 2016</a:t>
            </a:r>
          </a:p>
          <a:p>
            <a:r>
              <a:rPr lang="en-US" i="1" dirty="0"/>
              <a:t>Biloxi, MS</a:t>
            </a:r>
          </a:p>
        </p:txBody>
      </p:sp>
    </p:spTree>
    <p:extLst>
      <p:ext uri="{BB962C8B-B14F-4D97-AF65-F5344CB8AC3E}">
        <p14:creationId xmlns:p14="http://schemas.microsoft.com/office/powerpoint/2010/main" val="40426535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Strain at Tensile Splitting (</a:t>
                </a:r>
                <a14:m>
                  <m:oMath xmlns:m="http://schemas.openxmlformats.org/officeDocument/2006/math">
                    <m:sSub>
                      <m:sSubPr>
                        <m:ctrlPr>
                          <a:rPr lang="en-US" sz="4000" i="1">
                            <a:latin typeface="Cambria Math" panose="02040503050406030204" pitchFamily="18" charset="0"/>
                          </a:rPr>
                        </m:ctrlPr>
                      </m:sSubPr>
                      <m:e>
                        <m:r>
                          <a:rPr lang="en-US" sz="4000" i="1">
                            <a:latin typeface="Cambria Math" panose="02040503050406030204" pitchFamily="18" charset="0"/>
                          </a:rPr>
                          <m:t>𝜀</m:t>
                        </m:r>
                      </m:e>
                      <m:sub>
                        <m:r>
                          <a:rPr lang="en-US" sz="4000" i="1">
                            <a:latin typeface="Cambria Math" panose="02040503050406030204" pitchFamily="18" charset="0"/>
                          </a:rPr>
                          <m:t>𝑡𝑠</m:t>
                        </m:r>
                      </m:sub>
                    </m:sSub>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74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Hooke’s Law:</a:t>
            </a:r>
          </a:p>
        </p:txBody>
      </p:sp>
      <mc:AlternateContent xmlns:mc="http://schemas.openxmlformats.org/markup-compatibility/2006" xmlns:a14="http://schemas.microsoft.com/office/drawing/2010/main">
        <mc:Choice Requires="a14">
          <p:sp>
            <p:nvSpPr>
              <p:cNvPr id="4" name="TextBox 3"/>
              <p:cNvSpPr txBox="1"/>
              <p:nvPr/>
            </p:nvSpPr>
            <p:spPr>
              <a:xfrm>
                <a:off x="3842239" y="1749426"/>
                <a:ext cx="79834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a:latin typeface="Cambria Math" panose="02040503050406030204" pitchFamily="18" charset="0"/>
                            </a:rPr>
                            <m:t>𝜀</m:t>
                          </m:r>
                        </m:e>
                        <m:sub>
                          <m:r>
                            <a:rPr lang="en-US" sz="2800" b="0" i="1">
                              <a:latin typeface="Cambria Math" panose="02040503050406030204" pitchFamily="18" charset="0"/>
                            </a:rPr>
                            <m:t>𝑡𝑠</m:t>
                          </m:r>
                        </m:sub>
                      </m:sSub>
                      <m:r>
                        <a:rPr lang="en-US" sz="2800" b="0" i="1">
                          <a:latin typeface="Cambria Math" panose="02040503050406030204" pitchFamily="18" charset="0"/>
                        </a:rPr>
                        <m:t>=</m:t>
                      </m:r>
                      <m:f>
                        <m:fPr>
                          <m:type m:val="lin"/>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b="0" i="1">
                                  <a:latin typeface="Cambria Math" panose="02040503050406030204" pitchFamily="18" charset="0"/>
                                </a:rPr>
                                <m:t>𝑓</m:t>
                              </m:r>
                            </m:e>
                            <m:sub>
                              <m:r>
                                <a:rPr lang="en-US" sz="2800" b="0" i="1">
                                  <a:latin typeface="Cambria Math" panose="02040503050406030204" pitchFamily="18" charset="0"/>
                                </a:rPr>
                                <m:t>𝑡</m:t>
                              </m:r>
                            </m:sub>
                          </m:sSub>
                        </m:num>
                        <m:den>
                          <m:sSub>
                            <m:sSubPr>
                              <m:ctrlPr>
                                <a:rPr lang="en-US" sz="2800" i="1">
                                  <a:latin typeface="Cambria Math" panose="02040503050406030204" pitchFamily="18" charset="0"/>
                                </a:rPr>
                              </m:ctrlPr>
                            </m:sSubPr>
                            <m:e>
                              <m:r>
                                <a:rPr lang="en-US" sz="2800" b="0" i="1">
                                  <a:latin typeface="Cambria Math" panose="02040503050406030204" pitchFamily="18" charset="0"/>
                                </a:rPr>
                                <m:t>𝐸</m:t>
                              </m:r>
                            </m:e>
                            <m:sub>
                              <m:r>
                                <a:rPr lang="en-US" sz="2800" b="0" i="1">
                                  <a:latin typeface="Cambria Math" panose="02040503050406030204" pitchFamily="18" charset="0"/>
                                </a:rPr>
                                <m:t>𝑐</m:t>
                              </m:r>
                            </m:sub>
                          </m:sSub>
                          <m:r>
                            <a:rPr lang="en-US" sz="2800" b="0" i="1">
                              <a:latin typeface="Cambria Math" panose="02040503050406030204" pitchFamily="18" charset="0"/>
                            </a:rPr>
                            <m:t>=</m:t>
                          </m:r>
                          <m:d>
                            <m:dPr>
                              <m:ctrlPr>
                                <a:rPr lang="en-US" sz="2800" i="1">
                                  <a:latin typeface="Cambria Math" panose="02040503050406030204" pitchFamily="18" charset="0"/>
                                </a:rPr>
                              </m:ctrlPr>
                            </m:dPr>
                            <m:e>
                              <m:f>
                                <m:fPr>
                                  <m:type m:val="lin"/>
                                  <m:ctrlPr>
                                    <a:rPr lang="en-US" sz="2800" i="1">
                                      <a:latin typeface="Cambria Math" panose="02040503050406030204" pitchFamily="18" charset="0"/>
                                    </a:rPr>
                                  </m:ctrlPr>
                                </m:fPr>
                                <m:num>
                                  <m:r>
                                    <a:rPr lang="en-US" sz="2800" b="0" i="1">
                                      <a:latin typeface="Cambria Math" panose="02040503050406030204" pitchFamily="18" charset="0"/>
                                    </a:rPr>
                                    <m:t>620</m:t>
                                  </m:r>
                                </m:num>
                                <m:den>
                                  <m:r>
                                    <a:rPr lang="en-US" sz="2800" b="0" i="1">
                                      <a:latin typeface="Cambria Math" panose="02040503050406030204" pitchFamily="18" charset="0"/>
                                    </a:rPr>
                                    <m:t>4,570,000</m:t>
                                  </m:r>
                                </m:den>
                              </m:f>
                            </m:e>
                          </m:d>
                          <m:r>
                            <a:rPr lang="en-US" sz="2800" b="0" i="1">
                              <a:latin typeface="Cambria Math" panose="02040503050406030204" pitchFamily="18" charset="0"/>
                            </a:rPr>
                            <m:t>𝑥</m:t>
                          </m:r>
                          <m:r>
                            <a:rPr lang="en-US" sz="2800" b="0" i="1">
                              <a:latin typeface="Cambria Math" panose="02040503050406030204" pitchFamily="18" charset="0"/>
                            </a:rPr>
                            <m:t>100%=0.0136%</m:t>
                          </m:r>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42239" y="1749426"/>
                <a:ext cx="7983415" cy="523220"/>
              </a:xfrm>
              <a:prstGeom prst="rect">
                <a:avLst/>
              </a:prstGeom>
              <a:blipFill>
                <a:blip r:embed="rId3"/>
                <a:stretch>
                  <a:fillRect/>
                </a:stretch>
              </a:blipFill>
            </p:spPr>
            <p:txBody>
              <a:bodyPr/>
              <a:lstStyle/>
              <a:p>
                <a:r>
                  <a:rPr lang="en-US">
                    <a:noFill/>
                  </a:rPr>
                  <a:t> </a:t>
                </a:r>
              </a:p>
            </p:txBody>
          </p:sp>
        </mc:Fallback>
      </mc:AlternateContent>
      <p:grpSp>
        <p:nvGrpSpPr>
          <p:cNvPr id="5" name="Group 4"/>
          <p:cNvGrpSpPr/>
          <p:nvPr/>
        </p:nvGrpSpPr>
        <p:grpSpPr>
          <a:xfrm>
            <a:off x="1987156" y="2502389"/>
            <a:ext cx="8217687" cy="3516924"/>
            <a:chOff x="1909872" y="1951891"/>
            <a:chExt cx="8217687" cy="3516924"/>
          </a:xfrm>
        </p:grpSpPr>
        <p:pic>
          <p:nvPicPr>
            <p:cNvPr id="6" name="Picture 5"/>
            <p:cNvPicPr>
              <a:picLocks noChangeAspect="1"/>
            </p:cNvPicPr>
            <p:nvPr/>
          </p:nvPicPr>
          <p:blipFill>
            <a:blip r:embed="rId4"/>
            <a:stretch>
              <a:fillRect/>
            </a:stretch>
          </p:blipFill>
          <p:spPr>
            <a:xfrm>
              <a:off x="1909872" y="1951891"/>
              <a:ext cx="8217687" cy="3516924"/>
            </a:xfrm>
            <a:prstGeom prst="rect">
              <a:avLst/>
            </a:prstGeom>
            <a:solidFill>
              <a:schemeClr val="accent1">
                <a:lumMod val="20000"/>
                <a:lumOff val="80000"/>
              </a:schemeClr>
            </a:solidFill>
          </p:spPr>
        </p:pic>
        <p:sp>
          <p:nvSpPr>
            <p:cNvPr id="7" name="Rectangle: Rounded Corners 6"/>
            <p:cNvSpPr/>
            <p:nvPr/>
          </p:nvSpPr>
          <p:spPr bwMode="auto">
            <a:xfrm>
              <a:off x="8546122" y="4246685"/>
              <a:ext cx="1406769" cy="44840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grpSp>
    </p:spTree>
    <p:extLst>
      <p:ext uri="{BB962C8B-B14F-4D97-AF65-F5344CB8AC3E}">
        <p14:creationId xmlns:p14="http://schemas.microsoft.com/office/powerpoint/2010/main" val="40492640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Modulus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Based on wave speed and mass density:</a:t>
                </a:r>
              </a:p>
              <a:p>
                <a:pPr marL="963460" lvl="2" indent="0">
                  <a:buNone/>
                </a:pPr>
                <a14:m>
                  <m:oMathPara xmlns:m="http://schemas.openxmlformats.org/officeDocument/2006/math">
                    <m:oMathParaPr>
                      <m:jc m:val="centerGroup"/>
                    </m:oMathParaPr>
                    <m:oMath xmlns:m="http://schemas.openxmlformats.org/officeDocument/2006/math">
                      <m:sSub>
                        <m:sSubPr>
                          <m:ctrlPr>
                            <a:rPr lang="en-US" sz="4000" i="1" smtClean="0">
                              <a:solidFill>
                                <a:srgbClr val="FFFF00"/>
                              </a:solidFill>
                              <a:latin typeface="Cambria Math" panose="02040503050406030204" pitchFamily="18" charset="0"/>
                            </a:rPr>
                          </m:ctrlPr>
                        </m:sSubPr>
                        <m:e>
                          <m:r>
                            <a:rPr lang="en-US" sz="4000" i="1">
                              <a:solidFill>
                                <a:srgbClr val="FFFF00"/>
                              </a:solidFill>
                              <a:latin typeface="Cambria Math" panose="02040503050406030204" pitchFamily="18" charset="0"/>
                            </a:rPr>
                            <m:t>𝐸</m:t>
                          </m:r>
                        </m:e>
                        <m:sub>
                          <m:r>
                            <a:rPr lang="en-US" sz="4000" i="1">
                              <a:solidFill>
                                <a:srgbClr val="FFFF00"/>
                              </a:solidFill>
                              <a:latin typeface="Cambria Math" panose="02040503050406030204" pitchFamily="18" charset="0"/>
                            </a:rPr>
                            <m:t>𝑐</m:t>
                          </m:r>
                        </m:sub>
                      </m:sSub>
                      <m:r>
                        <a:rPr lang="en-US" sz="4000" i="1">
                          <a:solidFill>
                            <a:srgbClr val="FFFF00"/>
                          </a:solidFill>
                          <a:latin typeface="Cambria Math" panose="02040503050406030204" pitchFamily="18" charset="0"/>
                        </a:rPr>
                        <m:t>=</m:t>
                      </m:r>
                      <m:sSubSup>
                        <m:sSubSupPr>
                          <m:ctrlPr>
                            <a:rPr lang="en-US" sz="4000" i="1">
                              <a:solidFill>
                                <a:srgbClr val="FFFF00"/>
                              </a:solidFill>
                              <a:latin typeface="Cambria Math" panose="02040503050406030204" pitchFamily="18" charset="0"/>
                            </a:rPr>
                          </m:ctrlPr>
                        </m:sSubSupPr>
                        <m:e>
                          <m:r>
                            <a:rPr lang="en-US" sz="4000" i="1">
                              <a:solidFill>
                                <a:srgbClr val="FFFF00"/>
                              </a:solidFill>
                              <a:latin typeface="Cambria Math" panose="02040503050406030204" pitchFamily="18" charset="0"/>
                            </a:rPr>
                            <m:t>𝑉</m:t>
                          </m:r>
                        </m:e>
                        <m:sub>
                          <m:r>
                            <a:rPr lang="en-US" sz="4000" i="1">
                              <a:solidFill>
                                <a:srgbClr val="FFFF00"/>
                              </a:solidFill>
                              <a:latin typeface="Cambria Math" panose="02040503050406030204" pitchFamily="18" charset="0"/>
                            </a:rPr>
                            <m:t>𝑠</m:t>
                          </m:r>
                        </m:sub>
                        <m:sup>
                          <m:r>
                            <a:rPr lang="en-US" sz="4000" i="1">
                              <a:solidFill>
                                <a:srgbClr val="FFFF00"/>
                              </a:solidFill>
                              <a:latin typeface="Cambria Math" panose="02040503050406030204" pitchFamily="18" charset="0"/>
                            </a:rPr>
                            <m:t>2</m:t>
                          </m:r>
                        </m:sup>
                      </m:sSubSup>
                      <m:r>
                        <a:rPr lang="en-US" sz="4000" i="1">
                          <a:solidFill>
                            <a:srgbClr val="FFFF00"/>
                          </a:solidFill>
                          <a:latin typeface="Cambria Math" panose="02040503050406030204" pitchFamily="18" charset="0"/>
                        </a:rPr>
                        <m:t>𝜌</m:t>
                      </m:r>
                    </m:oMath>
                  </m:oMathPara>
                </a14:m>
                <a:endParaRPr lang="en-US" dirty="0"/>
              </a:p>
              <a:p>
                <a:r>
                  <a:rPr lang="en-US" dirty="0"/>
                  <a:t>Dynamic measurements indicated V</a:t>
                </a:r>
                <a:r>
                  <a:rPr lang="en-US" baseline="-25000" dirty="0"/>
                  <a:t>s </a:t>
                </a:r>
                <a:r>
                  <a:rPr lang="en-US" dirty="0"/>
                  <a:t>≈ 13,400fps,</a:t>
                </a:r>
              </a:p>
              <a:p>
                <a:r>
                  <a:rPr lang="en-US" dirty="0"/>
                  <a:t>Corresponding </a:t>
                </a:r>
                <a:r>
                  <a:rPr lang="en-US" dirty="0" err="1"/>
                  <a:t>E</a:t>
                </a:r>
                <a:r>
                  <a:rPr lang="en-US" baseline="-25000" dirty="0" err="1"/>
                  <a:t>c</a:t>
                </a:r>
                <a:r>
                  <a:rPr lang="en-US" dirty="0"/>
                  <a:t> = 5800ksi, about 10% higher than static modulus (5230ksi </a:t>
                </a:r>
                <a:r>
                  <a:rPr lang="en-US" dirty="0" err="1"/>
                  <a:t>avg</a:t>
                </a:r>
                <a:r>
                  <a:rPr lang="en-US" dirty="0"/>
                  <a:t>)</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487" t="-1823"/>
                </a:stretch>
              </a:blipFill>
            </p:spPr>
            <p:txBody>
              <a:bodyPr/>
              <a:lstStyle/>
              <a:p>
                <a:r>
                  <a:rPr lang="en-US">
                    <a:noFill/>
                  </a:rPr>
                  <a:t> </a:t>
                </a:r>
              </a:p>
            </p:txBody>
          </p:sp>
        </mc:Fallback>
      </mc:AlternateContent>
    </p:spTree>
    <p:extLst>
      <p:ext uri="{BB962C8B-B14F-4D97-AF65-F5344CB8AC3E}">
        <p14:creationId xmlns:p14="http://schemas.microsoft.com/office/powerpoint/2010/main" val="1173220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Maximum Allowable Compressive Stress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𝑎𝑝𝑐</m:t>
                        </m:r>
                      </m:sub>
                    </m:sSub>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4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per FDOT 455 spec: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𝑎𝑝𝑐</m:t>
                        </m:r>
                      </m:sub>
                    </m:sSub>
                    <m:r>
                      <a:rPr lang="en-US" i="1">
                        <a:latin typeface="Cambria Math" panose="02040503050406030204" pitchFamily="18" charset="0"/>
                      </a:rPr>
                      <m:t>=0.7</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𝑐</m:t>
                        </m:r>
                      </m:sub>
                      <m:sup>
                        <m:r>
                          <a:rPr lang="en-US" i="1">
                            <a:latin typeface="Cambria Math" panose="02040503050406030204" pitchFamily="18" charset="0"/>
                          </a:rPr>
                          <m:t>′</m:t>
                        </m:r>
                      </m:sup>
                    </m:sSubSup>
                    <m:r>
                      <a:rPr lang="en-US" i="1">
                        <a:latin typeface="Cambria Math" panose="02040503050406030204" pitchFamily="18" charset="0"/>
                      </a:rPr>
                      <m:t>−0.75</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𝑝𝑒</m:t>
                        </m:r>
                      </m:sub>
                    </m:sSub>
                  </m:oMath>
                </a14:m>
                <a:endParaRPr lang="en-US" dirty="0"/>
              </a:p>
              <a:p>
                <a:pPr marL="1426937" lvl="3"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𝑝𝑒</m:t>
                        </m:r>
                      </m:sub>
                    </m:sSub>
                  </m:oMath>
                </a14:m>
                <a:r>
                  <a:rPr lang="en-US" dirty="0"/>
                  <a:t> is the effective prestress = 80% of 1280psi)</a:t>
                </a:r>
              </a:p>
              <a:p>
                <a:pPr lvl="1"/>
                <a:endParaRPr lang="en-US" dirty="0"/>
              </a:p>
              <a:p>
                <a:r>
                  <a:rPr lang="en-US" dirty="0"/>
                  <a:t>For Hathaway: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𝑎𝑝𝑐</m:t>
                        </m:r>
                      </m:sub>
                    </m:sSub>
                    <m:r>
                      <a:rPr lang="en-US" i="1">
                        <a:latin typeface="Cambria Math" panose="02040503050406030204" pitchFamily="18" charset="0"/>
                      </a:rPr>
                      <m:t>=</m:t>
                    </m:r>
                  </m:oMath>
                </a14:m>
                <a:r>
                  <a:rPr lang="en-US" dirty="0"/>
                  <a:t> 4.1ksi based on design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𝑐</m:t>
                        </m:r>
                      </m:sub>
                      <m:sup>
                        <m:r>
                          <a:rPr lang="en-US" i="1">
                            <a:latin typeface="Cambria Math" panose="02040503050406030204" pitchFamily="18" charset="0"/>
                          </a:rPr>
                          <m:t>′</m:t>
                        </m:r>
                      </m:sup>
                    </m:sSubSup>
                  </m:oMath>
                </a14:m>
                <a:r>
                  <a:rPr lang="en-US" dirty="0"/>
                  <a:t> (7ksi)</a:t>
                </a:r>
              </a:p>
              <a:p>
                <a:pPr lvl="1"/>
                <a:r>
                  <a:rPr lang="en-US" dirty="0"/>
                  <a:t>Driving stress during installation = 3.5 to 4ksi</a:t>
                </a:r>
              </a:p>
              <a:p>
                <a:pPr lvl="1"/>
                <a:r>
                  <a:rPr lang="en-US" dirty="0"/>
                  <a:t>Ok per spec, especially since actual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𝑐</m:t>
                        </m:r>
                      </m:sub>
                      <m:sup>
                        <m:r>
                          <a:rPr lang="en-US" i="1">
                            <a:latin typeface="Cambria Math" panose="02040503050406030204" pitchFamily="18" charset="0"/>
                          </a:rPr>
                          <m:t>′</m:t>
                        </m:r>
                      </m:sup>
                    </m:sSubSup>
                  </m:oMath>
                </a14:m>
                <a:r>
                  <a:rPr lang="en-US" dirty="0"/>
                  <a:t> ≥ 8.5ksi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87" t="-982"/>
                </a:stretch>
              </a:blipFill>
            </p:spPr>
            <p:txBody>
              <a:bodyPr/>
              <a:lstStyle/>
              <a:p>
                <a:r>
                  <a:rPr lang="en-US">
                    <a:noFill/>
                  </a:rPr>
                  <a:t> </a:t>
                </a:r>
              </a:p>
            </p:txBody>
          </p:sp>
        </mc:Fallback>
      </mc:AlternateContent>
    </p:spTree>
    <p:extLst>
      <p:ext uri="{BB962C8B-B14F-4D97-AF65-F5344CB8AC3E}">
        <p14:creationId xmlns:p14="http://schemas.microsoft.com/office/powerpoint/2010/main" val="40781632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Strains During Driving</a:t>
            </a:r>
          </a:p>
        </p:txBody>
      </p:sp>
      <p:sp>
        <p:nvSpPr>
          <p:cNvPr id="3" name="Content Placeholder 2"/>
          <p:cNvSpPr>
            <a:spLocks noGrp="1"/>
          </p:cNvSpPr>
          <p:nvPr>
            <p:ph idx="1"/>
          </p:nvPr>
        </p:nvSpPr>
        <p:spPr/>
        <p:txBody>
          <a:bodyPr/>
          <a:lstStyle/>
          <a:p>
            <a:r>
              <a:rPr lang="en-US" dirty="0"/>
              <a:t>Max </a:t>
            </a:r>
            <a:r>
              <a:rPr lang="en-US" dirty="0" err="1"/>
              <a:t>compr</a:t>
            </a:r>
            <a:r>
              <a:rPr lang="en-US" dirty="0"/>
              <a:t> stress during driving ≈ 4ksi</a:t>
            </a:r>
          </a:p>
          <a:p>
            <a:r>
              <a:rPr lang="en-US" dirty="0" err="1"/>
              <a:t>Compr</a:t>
            </a:r>
            <a:r>
              <a:rPr lang="en-US" dirty="0"/>
              <a:t> stress due to prestress ≈ 0.9ksi</a:t>
            </a:r>
          </a:p>
          <a:p>
            <a:pPr marL="1941206" lvl="4" indent="0">
              <a:buNone/>
            </a:pPr>
            <a:r>
              <a:rPr lang="en-US" dirty="0"/>
              <a:t>	</a:t>
            </a:r>
            <a:r>
              <a:rPr lang="en-US" sz="2400" dirty="0"/>
              <a:t>(allowing for </a:t>
            </a:r>
            <a:r>
              <a:rPr lang="en-US" sz="2400" dirty="0" err="1"/>
              <a:t>add’l</a:t>
            </a:r>
            <a:r>
              <a:rPr lang="en-US" sz="2400" dirty="0"/>
              <a:t> reduction in prestress due to 4ksi </a:t>
            </a:r>
            <a:r>
              <a:rPr lang="en-US" sz="2400" dirty="0" err="1"/>
              <a:t>compr</a:t>
            </a:r>
            <a:r>
              <a:rPr lang="en-US" sz="2400" dirty="0"/>
              <a:t>)</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2646486" y="3852611"/>
                <a:ext cx="5829300" cy="9831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𝜀</m:t>
                          </m:r>
                        </m:e>
                        <m:sub>
                          <m:r>
                            <a:rPr lang="en-US" sz="2800" i="1">
                              <a:latin typeface="Cambria Math" panose="02040503050406030204" pitchFamily="18" charset="0"/>
                            </a:rPr>
                            <m:t>𝑎𝑥𝑖𝑎𝑙</m:t>
                          </m:r>
                        </m:sub>
                      </m:sSub>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𝜎</m:t>
                          </m:r>
                        </m:num>
                        <m:den>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𝑐</m:t>
                              </m:r>
                            </m:sub>
                          </m:sSub>
                        </m:den>
                      </m:f>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i="0">
                              <a:latin typeface="Cambria Math" panose="02040503050406030204" pitchFamily="18" charset="0"/>
                            </a:rPr>
                            <m:t>4.9</m:t>
                          </m:r>
                          <m:r>
                            <a:rPr lang="en-US" sz="2800" i="1">
                              <a:latin typeface="Cambria Math" panose="02040503050406030204" pitchFamily="18" charset="0"/>
                            </a:rPr>
                            <m:t>𝑘𝑠𝑖</m:t>
                          </m:r>
                        </m:num>
                        <m:den>
                          <m:r>
                            <a:rPr lang="en-US" sz="2800" i="0">
                              <a:latin typeface="Cambria Math" panose="02040503050406030204" pitchFamily="18" charset="0"/>
                            </a:rPr>
                            <m:t>5,800</m:t>
                          </m:r>
                          <m:r>
                            <a:rPr lang="en-US" sz="2800" i="1">
                              <a:latin typeface="Cambria Math" panose="02040503050406030204" pitchFamily="18" charset="0"/>
                            </a:rPr>
                            <m:t>𝑘𝑠𝑖</m:t>
                          </m:r>
                        </m:den>
                      </m:f>
                      <m:r>
                        <a:rPr lang="en-US" sz="2800" i="0">
                          <a:latin typeface="Cambria Math" panose="02040503050406030204" pitchFamily="18" charset="0"/>
                        </a:rPr>
                        <m:t>≈0.00085</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646486" y="3852611"/>
                <a:ext cx="5829300" cy="983154"/>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2635009" y="5400916"/>
            <a:ext cx="6854249" cy="523220"/>
          </a:xfrm>
          <a:prstGeom prst="rect">
            <a:avLst/>
          </a:prstGeom>
          <a:noFill/>
        </p:spPr>
        <p:txBody>
          <a:bodyPr wrap="none" rtlCol="0">
            <a:spAutoFit/>
          </a:bodyPr>
          <a:lstStyle/>
          <a:p>
            <a:r>
              <a:rPr lang="en-US" sz="2800" i="1" dirty="0">
                <a:solidFill>
                  <a:srgbClr val="FFFF00"/>
                </a:solidFill>
                <a:latin typeface="Times New Roman" panose="02020603050405020304" pitchFamily="18" charset="0"/>
                <a:cs typeface="Times New Roman" panose="02020603050405020304" pitchFamily="18" charset="0"/>
              </a:rPr>
              <a:t>Note: </a:t>
            </a:r>
            <a:r>
              <a:rPr lang="en-US" sz="2800" i="1" dirty="0" err="1">
                <a:solidFill>
                  <a:srgbClr val="FFFF00"/>
                </a:solidFill>
                <a:latin typeface="Times New Roman" panose="02020603050405020304" pitchFamily="18" charset="0"/>
                <a:cs typeface="Times New Roman" panose="02020603050405020304" pitchFamily="18" charset="0"/>
              </a:rPr>
              <a:t>E</a:t>
            </a:r>
            <a:r>
              <a:rPr lang="en-US" sz="2800" i="1" baseline="-25000" dirty="0" err="1">
                <a:solidFill>
                  <a:srgbClr val="FFFF00"/>
                </a:solidFill>
                <a:latin typeface="Times New Roman" panose="02020603050405020304" pitchFamily="18" charset="0"/>
                <a:cs typeface="Times New Roman" panose="02020603050405020304" pitchFamily="18" charset="0"/>
              </a:rPr>
              <a:t>c</a:t>
            </a:r>
            <a:r>
              <a:rPr lang="en-US" sz="2800" i="1" dirty="0">
                <a:solidFill>
                  <a:srgbClr val="FFFF00"/>
                </a:solidFill>
                <a:latin typeface="Times New Roman" panose="02020603050405020304" pitchFamily="18" charset="0"/>
                <a:cs typeface="Times New Roman" panose="02020603050405020304" pitchFamily="18" charset="0"/>
              </a:rPr>
              <a:t> based on measured dynamic modulus</a:t>
            </a:r>
          </a:p>
        </p:txBody>
      </p:sp>
    </p:spTree>
    <p:extLst>
      <p:ext uri="{BB962C8B-B14F-4D97-AF65-F5344CB8AC3E}">
        <p14:creationId xmlns:p14="http://schemas.microsoft.com/office/powerpoint/2010/main" val="20812304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Hoop (Tensile) Strain</a:t>
            </a:r>
          </a:p>
        </p:txBody>
      </p:sp>
      <p:sp>
        <p:nvSpPr>
          <p:cNvPr id="3" name="Content Placeholder 2"/>
          <p:cNvSpPr>
            <a:spLocks noGrp="1"/>
          </p:cNvSpPr>
          <p:nvPr>
            <p:ph idx="1"/>
          </p:nvPr>
        </p:nvSpPr>
        <p:spPr/>
        <p:txBody>
          <a:bodyPr/>
          <a:lstStyle/>
          <a:p>
            <a:r>
              <a:rPr lang="en-US" dirty="0"/>
              <a:t>Poisson’s ratio for concrete ≈ 0.2</a:t>
            </a: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879231" y="3095126"/>
                <a:ext cx="10427677" cy="5564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𝜀</m:t>
                          </m:r>
                        </m:e>
                        <m:sub>
                          <m:r>
                            <a:rPr lang="en-US" sz="2800" i="1">
                              <a:latin typeface="Cambria Math" panose="02040503050406030204" pitchFamily="18" charset="0"/>
                            </a:rPr>
                            <m:t>h𝑜𝑜𝑝</m:t>
                          </m:r>
                        </m:sub>
                      </m:sSub>
                      <m:r>
                        <a:rPr lang="en-US" sz="2800" i="0">
                          <a:latin typeface="Cambria Math" panose="02040503050406030204" pitchFamily="18" charset="0"/>
                        </a:rPr>
                        <m:t>=−</m:t>
                      </m:r>
                      <m:r>
                        <a:rPr lang="en-US" sz="2800" i="1">
                          <a:latin typeface="Cambria Math" panose="02040503050406030204" pitchFamily="18" charset="0"/>
                        </a:rPr>
                        <m:t>𝜈</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𝜀</m:t>
                          </m:r>
                        </m:e>
                        <m:sub>
                          <m:r>
                            <a:rPr lang="en-US" sz="2800" i="1">
                              <a:latin typeface="Cambria Math" panose="02040503050406030204" pitchFamily="18" charset="0"/>
                            </a:rPr>
                            <m:t>𝑎𝑥𝑖𝑎𝑙</m:t>
                          </m:r>
                        </m:sub>
                      </m:sSub>
                      <m:r>
                        <a:rPr lang="en-US" sz="2800" i="0">
                          <a:latin typeface="Cambria Math" panose="02040503050406030204" pitchFamily="18" charset="0"/>
                        </a:rPr>
                        <m:t>≈−0.20∙0.00085≈−0.000169=−0.017%</m:t>
                      </m:r>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879231" y="3095126"/>
                <a:ext cx="10427677" cy="556434"/>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bwMode="auto">
          <a:xfrm>
            <a:off x="9460523" y="2963008"/>
            <a:ext cx="1661746" cy="84406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7" name="TextBox 6"/>
          <p:cNvSpPr txBox="1"/>
          <p:nvPr/>
        </p:nvSpPr>
        <p:spPr>
          <a:xfrm>
            <a:off x="9335044" y="4612170"/>
            <a:ext cx="1912703" cy="523220"/>
          </a:xfrm>
          <a:prstGeom prst="rect">
            <a:avLst/>
          </a:prstGeom>
          <a:noFill/>
        </p:spPr>
        <p:txBody>
          <a:bodyPr wrap="none" rtlCol="0">
            <a:spAutoFit/>
          </a:bodyPr>
          <a:lstStyle/>
          <a:p>
            <a:r>
              <a:rPr lang="en-US" sz="2800" dirty="0"/>
              <a:t>&gt; 0.014% !</a:t>
            </a:r>
          </a:p>
        </p:txBody>
      </p:sp>
      <p:cxnSp>
        <p:nvCxnSpPr>
          <p:cNvPr id="9" name="Straight Arrow Connector 8"/>
          <p:cNvCxnSpPr>
            <a:stCxn id="7" idx="0"/>
            <a:endCxn id="6" idx="2"/>
          </p:cNvCxnSpPr>
          <p:nvPr/>
        </p:nvCxnSpPr>
        <p:spPr bwMode="auto">
          <a:xfrm flipV="1">
            <a:off x="10291396" y="3807069"/>
            <a:ext cx="0" cy="805101"/>
          </a:xfrm>
          <a:prstGeom prst="straightConnector1">
            <a:avLst/>
          </a:prstGeom>
          <a:no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732525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Even using: </a:t>
            </a:r>
          </a:p>
          <a:p>
            <a:pPr lvl="1"/>
            <a:r>
              <a:rPr lang="en-US" dirty="0"/>
              <a:t>higher than design “as-built” strength and modulus, and</a:t>
            </a:r>
          </a:p>
          <a:p>
            <a:pPr lvl="1"/>
            <a:r>
              <a:rPr lang="en-US" dirty="0"/>
              <a:t>“allowable” compressive stress per FDOT 455, </a:t>
            </a:r>
          </a:p>
          <a:p>
            <a:r>
              <a:rPr lang="en-US" i="1" dirty="0">
                <a:solidFill>
                  <a:srgbClr val="FFFF00"/>
                </a:solidFill>
              </a:rPr>
              <a:t>tensile strains are sufficient to produce longitudinal cracking in the concrete during driving</a:t>
            </a:r>
          </a:p>
        </p:txBody>
      </p:sp>
    </p:spTree>
    <p:extLst>
      <p:ext uri="{BB962C8B-B14F-4D97-AF65-F5344CB8AC3E}">
        <p14:creationId xmlns:p14="http://schemas.microsoft.com/office/powerpoint/2010/main" val="764044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3">
                                            <p:txEl>
                                              <p:pRg st="3" end="3"/>
                                            </p:txEl>
                                          </p:spTgt>
                                        </p:tgtEl>
                                      </p:cBhvr>
                                    </p:animEffect>
                                    <p:animScale>
                                      <p:cBhvr>
                                        <p:cTn id="9"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for hoop strains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96914" y="1380392"/>
            <a:ext cx="8827477" cy="4246685"/>
          </a:xfrm>
          <a:prstGeom prst="rect">
            <a:avLst/>
          </a:prstGeom>
          <a:noFill/>
          <a:ln>
            <a:noFill/>
          </a:ln>
        </p:spPr>
      </p:pic>
      <p:sp>
        <p:nvSpPr>
          <p:cNvPr id="5" name="TextBox 4"/>
          <p:cNvSpPr txBox="1"/>
          <p:nvPr/>
        </p:nvSpPr>
        <p:spPr>
          <a:xfrm>
            <a:off x="2584938" y="5987561"/>
            <a:ext cx="7498719" cy="369332"/>
          </a:xfrm>
          <a:prstGeom prst="rect">
            <a:avLst/>
          </a:prstGeom>
          <a:noFill/>
        </p:spPr>
        <p:txBody>
          <a:bodyPr wrap="none" rtlCol="0">
            <a:spAutoFit/>
          </a:bodyPr>
          <a:lstStyle/>
          <a:p>
            <a:r>
              <a:rPr lang="en-US" dirty="0"/>
              <a:t>Reinforcement used on Hathaway, and consistent with FDOT standards</a:t>
            </a:r>
          </a:p>
        </p:txBody>
      </p:sp>
      <p:sp>
        <p:nvSpPr>
          <p:cNvPr id="6" name="TextBox 5"/>
          <p:cNvSpPr txBox="1"/>
          <p:nvPr/>
        </p:nvSpPr>
        <p:spPr>
          <a:xfrm>
            <a:off x="3024554" y="1784838"/>
            <a:ext cx="1723292" cy="646331"/>
          </a:xfrm>
          <a:prstGeom prst="rect">
            <a:avLst/>
          </a:prstGeom>
          <a:noFill/>
        </p:spPr>
        <p:txBody>
          <a:bodyPr wrap="square" rtlCol="0">
            <a:spAutoFit/>
          </a:bodyPr>
          <a:lstStyle/>
          <a:p>
            <a:r>
              <a:rPr lang="en-US" b="1" dirty="0">
                <a:solidFill>
                  <a:srgbClr val="FF0000"/>
                </a:solidFill>
              </a:rPr>
              <a:t>Cracking not found here</a:t>
            </a:r>
          </a:p>
        </p:txBody>
      </p:sp>
      <p:sp>
        <p:nvSpPr>
          <p:cNvPr id="7" name="TextBox 6"/>
          <p:cNvSpPr txBox="1"/>
          <p:nvPr/>
        </p:nvSpPr>
        <p:spPr>
          <a:xfrm>
            <a:off x="5249005" y="1875692"/>
            <a:ext cx="3596057" cy="369332"/>
          </a:xfrm>
          <a:prstGeom prst="rect">
            <a:avLst/>
          </a:prstGeom>
          <a:noFill/>
        </p:spPr>
        <p:txBody>
          <a:bodyPr wrap="square" rtlCol="0">
            <a:spAutoFit/>
          </a:bodyPr>
          <a:lstStyle/>
          <a:p>
            <a:r>
              <a:rPr lang="en-US" b="1" i="1" dirty="0">
                <a:solidFill>
                  <a:srgbClr val="FF0000"/>
                </a:solidFill>
              </a:rPr>
              <a:t>Cracking found in this region</a:t>
            </a:r>
          </a:p>
        </p:txBody>
      </p:sp>
    </p:spTree>
    <p:extLst>
      <p:ext uri="{BB962C8B-B14F-4D97-AF65-F5344CB8AC3E}">
        <p14:creationId xmlns:p14="http://schemas.microsoft.com/office/powerpoint/2010/main" val="17270591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a:t>
            </a:r>
          </a:p>
        </p:txBody>
      </p:sp>
      <p:pic>
        <p:nvPicPr>
          <p:cNvPr id="7" name="Picture 6"/>
          <p:cNvPicPr>
            <a:picLocks noChangeAspect="1"/>
          </p:cNvPicPr>
          <p:nvPr/>
        </p:nvPicPr>
        <p:blipFill rotWithShape="1">
          <a:blip r:embed="rId2"/>
          <a:srcRect r="78409"/>
          <a:stretch/>
        </p:blipFill>
        <p:spPr>
          <a:xfrm>
            <a:off x="7455425" y="3216107"/>
            <a:ext cx="2815912" cy="1096190"/>
          </a:xfrm>
          <a:prstGeom prst="rect">
            <a:avLst/>
          </a:prstGeom>
          <a:solidFill>
            <a:schemeClr val="accent1">
              <a:lumMod val="20000"/>
              <a:lumOff val="80000"/>
            </a:schemeClr>
          </a:solidFill>
        </p:spPr>
      </p:pic>
      <p:sp>
        <p:nvSpPr>
          <p:cNvPr id="8" name="Rectangle 7"/>
          <p:cNvSpPr/>
          <p:nvPr/>
        </p:nvSpPr>
        <p:spPr>
          <a:xfrm>
            <a:off x="826477" y="5735624"/>
            <a:ext cx="10383716" cy="933589"/>
          </a:xfrm>
          <a:prstGeom prst="rect">
            <a:avLst/>
          </a:prstGeom>
        </p:spPr>
        <p:txBody>
          <a:bodyPr wrap="square">
            <a:spAutoFit/>
          </a:bodyPr>
          <a:lstStyle/>
          <a:p>
            <a:r>
              <a:rPr lang="en-US" baseline="30000" dirty="0"/>
              <a:t>*</a:t>
            </a:r>
            <a:r>
              <a:rPr lang="en-US" dirty="0">
                <a:latin typeface="Times New Roman" panose="02020603050405020304" pitchFamily="18" charset="0"/>
                <a:ea typeface="Times New Roman" panose="02020603050405020304" pitchFamily="18" charset="0"/>
              </a:rPr>
              <a:t>Portland Cement Institute (PCI) (1993). </a:t>
            </a:r>
            <a:r>
              <a:rPr lang="en-US" i="1" dirty="0">
                <a:latin typeface="Times New Roman" panose="02020603050405020304" pitchFamily="18" charset="0"/>
                <a:ea typeface="Times New Roman" panose="02020603050405020304" pitchFamily="18" charset="0"/>
              </a:rPr>
              <a:t>Recommended practice for design, manufacture, and installation of prestressed concrete piling</a:t>
            </a:r>
            <a:r>
              <a:rPr lang="en-US" dirty="0">
                <a:latin typeface="Times New Roman" panose="02020603050405020304" pitchFamily="18" charset="0"/>
                <a:ea typeface="Times New Roman" panose="02020603050405020304" pitchFamily="18" charset="0"/>
              </a:rPr>
              <a:t>. PCI Committee on Prestressed Concrete Piling, printed in PCI Journal, March-April 1993, 28p.</a:t>
            </a:r>
            <a:endParaRPr lang="en-US" dirty="0"/>
          </a:p>
        </p:txBody>
      </p:sp>
      <p:sp>
        <p:nvSpPr>
          <p:cNvPr id="10" name="TextBox 9"/>
          <p:cNvSpPr txBox="1"/>
          <p:nvPr/>
        </p:nvSpPr>
        <p:spPr>
          <a:xfrm>
            <a:off x="764931" y="1538654"/>
            <a:ext cx="3884397" cy="523220"/>
          </a:xfrm>
          <a:prstGeom prst="rect">
            <a:avLst/>
          </a:prstGeom>
          <a:noFill/>
        </p:spPr>
        <p:txBody>
          <a:bodyPr wrap="none" rtlCol="0">
            <a:spAutoFit/>
          </a:bodyPr>
          <a:lstStyle/>
          <a:p>
            <a:r>
              <a:rPr lang="en-US" sz="2800" dirty="0"/>
              <a:t>PCI guidelines (1993)</a:t>
            </a:r>
            <a:r>
              <a:rPr lang="en-US" sz="2800" baseline="30000" dirty="0"/>
              <a:t>*</a:t>
            </a:r>
            <a:r>
              <a:rPr lang="en-US" sz="2800" dirty="0"/>
              <a:t>:</a:t>
            </a:r>
          </a:p>
        </p:txBody>
      </p:sp>
      <p:sp>
        <p:nvSpPr>
          <p:cNvPr id="11" name="Rectangle 10"/>
          <p:cNvSpPr/>
          <p:nvPr/>
        </p:nvSpPr>
        <p:spPr>
          <a:xfrm>
            <a:off x="4841631" y="1524908"/>
            <a:ext cx="6096000" cy="1200329"/>
          </a:xfrm>
          <a:prstGeom prst="rect">
            <a:avLst/>
          </a:prstGeom>
        </p:spPr>
        <p:txBody>
          <a:bodyPr>
            <a:spAutoFit/>
          </a:bodyPr>
          <a:lstStyle/>
          <a:p>
            <a:pPr algn="just">
              <a:spcAft>
                <a:spcPts val="600"/>
              </a:spcAft>
            </a:pPr>
            <a:r>
              <a:rPr lang="en-US" dirty="0">
                <a:latin typeface="Times New Roman" panose="02020603050405020304" pitchFamily="18" charset="0"/>
                <a:ea typeface="Times New Roman" panose="02020603050405020304" pitchFamily="18" charset="0"/>
              </a:rPr>
              <a:t>“… for hollow-core piles whose upper portions are exposed in water or air, the spiral reinforcement at yield should be adequate to develop the splitting tensile strength of the concrete. This will generally require a spiral area of between </a:t>
            </a:r>
            <a:r>
              <a:rPr lang="en-US" i="1" u="sng" dirty="0">
                <a:solidFill>
                  <a:srgbClr val="FFFF00"/>
                </a:solidFill>
                <a:latin typeface="Times New Roman" panose="02020603050405020304" pitchFamily="18" charset="0"/>
                <a:ea typeface="Times New Roman" panose="02020603050405020304" pitchFamily="18" charset="0"/>
              </a:rPr>
              <a:t>0.6 and 1.0 percent</a:t>
            </a:r>
            <a:r>
              <a:rPr lang="en-US"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764931" y="2837064"/>
            <a:ext cx="5577840" cy="2590165"/>
          </a:xfrm>
          <a:prstGeom prst="rect">
            <a:avLst/>
          </a:prstGeom>
          <a:noFill/>
          <a:ln>
            <a:noFill/>
          </a:ln>
        </p:spPr>
      </p:pic>
      <p:sp>
        <p:nvSpPr>
          <p:cNvPr id="13" name="TextBox 12"/>
          <p:cNvSpPr txBox="1"/>
          <p:nvPr/>
        </p:nvSpPr>
        <p:spPr>
          <a:xfrm>
            <a:off x="10165625" y="2837064"/>
            <a:ext cx="1544012" cy="369332"/>
          </a:xfrm>
          <a:prstGeom prst="rect">
            <a:avLst/>
          </a:prstGeom>
          <a:noFill/>
        </p:spPr>
        <p:txBody>
          <a:bodyPr wrap="none" rtlCol="0">
            <a:spAutoFit/>
          </a:bodyPr>
          <a:lstStyle/>
          <a:p>
            <a:r>
              <a:rPr lang="en-US" dirty="0"/>
              <a:t>Area of spiral</a:t>
            </a:r>
          </a:p>
        </p:txBody>
      </p:sp>
      <p:sp>
        <p:nvSpPr>
          <p:cNvPr id="14" name="TextBox 13"/>
          <p:cNvSpPr txBox="1"/>
          <p:nvPr/>
        </p:nvSpPr>
        <p:spPr>
          <a:xfrm>
            <a:off x="9718935" y="4674519"/>
            <a:ext cx="1326004" cy="369332"/>
          </a:xfrm>
          <a:prstGeom prst="rect">
            <a:avLst/>
          </a:prstGeom>
          <a:noFill/>
        </p:spPr>
        <p:txBody>
          <a:bodyPr wrap="none" rtlCol="0">
            <a:spAutoFit/>
          </a:bodyPr>
          <a:lstStyle/>
          <a:p>
            <a:r>
              <a:rPr lang="en-US" dirty="0"/>
              <a:t>Spiral pitch</a:t>
            </a:r>
          </a:p>
        </p:txBody>
      </p:sp>
      <p:sp>
        <p:nvSpPr>
          <p:cNvPr id="15" name="TextBox 14"/>
          <p:cNvSpPr txBox="1"/>
          <p:nvPr/>
        </p:nvSpPr>
        <p:spPr>
          <a:xfrm>
            <a:off x="7117625" y="4683473"/>
            <a:ext cx="1274708" cy="369332"/>
          </a:xfrm>
          <a:prstGeom prst="rect">
            <a:avLst/>
          </a:prstGeom>
          <a:noFill/>
        </p:spPr>
        <p:txBody>
          <a:bodyPr wrap="none" rtlCol="0">
            <a:spAutoFit/>
          </a:bodyPr>
          <a:lstStyle/>
          <a:p>
            <a:r>
              <a:rPr lang="en-US" dirty="0"/>
              <a:t>O.D. – I.D.</a:t>
            </a:r>
          </a:p>
        </p:txBody>
      </p:sp>
      <p:cxnSp>
        <p:nvCxnSpPr>
          <p:cNvPr id="17" name="Straight Arrow Connector 16"/>
          <p:cNvCxnSpPr>
            <a:stCxn id="15" idx="0"/>
          </p:cNvCxnSpPr>
          <p:nvPr/>
        </p:nvCxnSpPr>
        <p:spPr bwMode="auto">
          <a:xfrm flipV="1">
            <a:off x="7754979" y="4045765"/>
            <a:ext cx="1415398" cy="637708"/>
          </a:xfrm>
          <a:prstGeom prst="straightConnector1">
            <a:avLst/>
          </a:prstGeom>
          <a:noFill/>
          <a:ln w="57150" cap="flat" cmpd="sng" algn="ctr">
            <a:solidFill>
              <a:srgbClr val="FF0000"/>
            </a:solidFill>
            <a:prstDash val="solid"/>
            <a:round/>
            <a:headEnd type="none" w="med" len="med"/>
            <a:tailEnd type="triangle"/>
          </a:ln>
          <a:effectLst/>
        </p:spPr>
      </p:cxnSp>
      <p:cxnSp>
        <p:nvCxnSpPr>
          <p:cNvPr id="18" name="Straight Arrow Connector 17"/>
          <p:cNvCxnSpPr>
            <a:stCxn id="14" idx="1"/>
          </p:cNvCxnSpPr>
          <p:nvPr/>
        </p:nvCxnSpPr>
        <p:spPr bwMode="auto">
          <a:xfrm flipH="1" flipV="1">
            <a:off x="9657997" y="4148565"/>
            <a:ext cx="60938" cy="710620"/>
          </a:xfrm>
          <a:prstGeom prst="straightConnector1">
            <a:avLst/>
          </a:prstGeom>
          <a:noFill/>
          <a:ln w="57150" cap="flat" cmpd="sng" algn="ctr">
            <a:solidFill>
              <a:srgbClr val="FF0000"/>
            </a:solidFill>
            <a:prstDash val="solid"/>
            <a:round/>
            <a:headEnd type="none" w="med" len="med"/>
            <a:tailEnd type="triangle"/>
          </a:ln>
          <a:effectLst/>
        </p:spPr>
      </p:cxnSp>
      <p:cxnSp>
        <p:nvCxnSpPr>
          <p:cNvPr id="21" name="Straight Arrow Connector 20"/>
          <p:cNvCxnSpPr>
            <a:stCxn id="13" idx="1"/>
          </p:cNvCxnSpPr>
          <p:nvPr/>
        </p:nvCxnSpPr>
        <p:spPr bwMode="auto">
          <a:xfrm flipH="1">
            <a:off x="9823571" y="3021730"/>
            <a:ext cx="342054" cy="359294"/>
          </a:xfrm>
          <a:prstGeom prst="straightConnector1">
            <a:avLst/>
          </a:prstGeom>
          <a:noFill/>
          <a:ln w="57150" cap="flat" cmpd="sng" algn="ctr">
            <a:solidFill>
              <a:srgbClr val="FF0000"/>
            </a:solidFill>
            <a:prstDash val="solid"/>
            <a:round/>
            <a:headEnd type="none" w="med" len="med"/>
            <a:tailEnd type="triangle"/>
          </a:ln>
          <a:effectLst/>
        </p:spPr>
      </p:cxnSp>
      <p:sp>
        <p:nvSpPr>
          <p:cNvPr id="25" name="TextBox 24"/>
          <p:cNvSpPr txBox="1"/>
          <p:nvPr/>
        </p:nvSpPr>
        <p:spPr>
          <a:xfrm>
            <a:off x="10381937" y="3533422"/>
            <a:ext cx="1237839" cy="461665"/>
          </a:xfrm>
          <a:prstGeom prst="rect">
            <a:avLst/>
          </a:prstGeom>
          <a:noFill/>
        </p:spPr>
        <p:txBody>
          <a:bodyPr wrap="none" rtlCol="0">
            <a:spAutoFit/>
          </a:bodyPr>
          <a:lstStyle/>
          <a:p>
            <a:r>
              <a:rPr lang="en-US" sz="2400" dirty="0"/>
              <a:t>=0.37%</a:t>
            </a:r>
          </a:p>
        </p:txBody>
      </p:sp>
    </p:spTree>
    <p:extLst>
      <p:ext uri="{BB962C8B-B14F-4D97-AF65-F5344CB8AC3E}">
        <p14:creationId xmlns:p14="http://schemas.microsoft.com/office/powerpoint/2010/main" val="10818449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concrete cracks?</a:t>
            </a:r>
          </a:p>
        </p:txBody>
      </p:sp>
      <p:sp>
        <p:nvSpPr>
          <p:cNvPr id="4" name="TextBox 3"/>
          <p:cNvSpPr txBox="1"/>
          <p:nvPr/>
        </p:nvSpPr>
        <p:spPr>
          <a:xfrm>
            <a:off x="1635551" y="1670538"/>
            <a:ext cx="8516627" cy="3046988"/>
          </a:xfrm>
          <a:prstGeom prst="rect">
            <a:avLst/>
          </a:prstGeom>
          <a:noFill/>
        </p:spPr>
        <p:txBody>
          <a:bodyPr wrap="none" rtlCol="0">
            <a:spAutoFit/>
          </a:bodyPr>
          <a:lstStyle/>
          <a:p>
            <a:r>
              <a:rPr lang="en-US" sz="2400" dirty="0"/>
              <a:t>Tensile stress transfers from concrete to spiral reinforcement:</a:t>
            </a:r>
          </a:p>
          <a:p>
            <a:r>
              <a:rPr lang="en-US" sz="2400" dirty="0"/>
              <a:t>	tributary area of concrete, A</a:t>
            </a:r>
            <a:r>
              <a:rPr lang="en-US" sz="2400" baseline="-25000" dirty="0"/>
              <a:t>c</a:t>
            </a:r>
            <a:r>
              <a:rPr lang="en-US" sz="2400" dirty="0"/>
              <a:t> = 7.5”x4” – A</a:t>
            </a:r>
            <a:r>
              <a:rPr lang="en-US" sz="2400" baseline="-25000" dirty="0"/>
              <a:t>sp</a:t>
            </a:r>
            <a:r>
              <a:rPr lang="en-US" sz="2400" dirty="0"/>
              <a:t> = 29.9 in</a:t>
            </a:r>
            <a:r>
              <a:rPr lang="en-US" sz="2400" baseline="30000" dirty="0"/>
              <a:t>2</a:t>
            </a:r>
          </a:p>
          <a:p>
            <a:endParaRPr lang="en-US" sz="2400" dirty="0"/>
          </a:p>
          <a:p>
            <a:r>
              <a:rPr lang="en-US" sz="2400" dirty="0"/>
              <a:t>Force in concrete at time of cracking </a:t>
            </a:r>
          </a:p>
          <a:p>
            <a:r>
              <a:rPr lang="en-US" sz="2400" dirty="0"/>
              <a:t>	= </a:t>
            </a:r>
            <a:r>
              <a:rPr lang="en-US" sz="2400" dirty="0" err="1"/>
              <a:t>f</a:t>
            </a:r>
            <a:r>
              <a:rPr lang="en-US" sz="2400" baseline="-25000" dirty="0" err="1"/>
              <a:t>t</a:t>
            </a:r>
            <a:r>
              <a:rPr lang="en-US" sz="2400" dirty="0"/>
              <a:t> x A</a:t>
            </a:r>
            <a:r>
              <a:rPr lang="en-US" sz="2400" baseline="-25000" dirty="0"/>
              <a:t>c</a:t>
            </a:r>
            <a:r>
              <a:rPr lang="en-US" sz="2400" dirty="0"/>
              <a:t> = 18.5k (design) to 21.9k (</a:t>
            </a:r>
            <a:r>
              <a:rPr lang="en-US" sz="2400" dirty="0" err="1"/>
              <a:t>avg</a:t>
            </a:r>
            <a:r>
              <a:rPr lang="en-US" sz="2400" dirty="0"/>
              <a:t> as-built)</a:t>
            </a:r>
          </a:p>
          <a:p>
            <a:endParaRPr lang="en-US" sz="2400" dirty="0"/>
          </a:p>
          <a:p>
            <a:r>
              <a:rPr lang="en-US" sz="2400" dirty="0"/>
              <a:t>Yield strength of a 3/8 inch spiral is no more than 8.3k, </a:t>
            </a:r>
          </a:p>
          <a:p>
            <a:r>
              <a:rPr lang="en-US" sz="2400" dirty="0"/>
              <a:t>even assuming 75ksi failure (ultimate) tensile stress</a:t>
            </a:r>
          </a:p>
        </p:txBody>
      </p:sp>
      <p:sp>
        <p:nvSpPr>
          <p:cNvPr id="5" name="TextBox 4"/>
          <p:cNvSpPr txBox="1"/>
          <p:nvPr/>
        </p:nvSpPr>
        <p:spPr>
          <a:xfrm>
            <a:off x="1049215" y="5046784"/>
            <a:ext cx="10093570" cy="1077218"/>
          </a:xfrm>
          <a:prstGeom prst="rect">
            <a:avLst/>
          </a:prstGeom>
          <a:noFill/>
        </p:spPr>
        <p:txBody>
          <a:bodyPr wrap="square" rtlCol="0">
            <a:spAutoFit/>
          </a:bodyPr>
          <a:lstStyle/>
          <a:p>
            <a:r>
              <a:rPr lang="en-US" sz="3200" i="1" dirty="0">
                <a:solidFill>
                  <a:srgbClr val="FFFF00"/>
                </a:solidFill>
              </a:rPr>
              <a:t>Conclusion:	reinforcement is inadequate and will fail 			when concrete cracks</a:t>
            </a:r>
          </a:p>
        </p:txBody>
      </p:sp>
    </p:spTree>
    <p:extLst>
      <p:ext uri="{BB962C8B-B14F-4D97-AF65-F5344CB8AC3E}">
        <p14:creationId xmlns:p14="http://schemas.microsoft.com/office/powerpoint/2010/main" val="8442389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FLAC</a:t>
            </a:r>
            <a:r>
              <a:rPr lang="en-US" baseline="30000" dirty="0"/>
              <a:t>3D</a:t>
            </a:r>
            <a:r>
              <a:rPr lang="en-US" dirty="0"/>
              <a:t> Model</a:t>
            </a:r>
          </a:p>
        </p:txBody>
      </p:sp>
      <p:sp>
        <p:nvSpPr>
          <p:cNvPr id="3" name="Content Placeholder 2"/>
          <p:cNvSpPr>
            <a:spLocks noGrp="1"/>
          </p:cNvSpPr>
          <p:nvPr>
            <p:ph idx="1"/>
          </p:nvPr>
        </p:nvSpPr>
        <p:spPr/>
        <p:txBody>
          <a:bodyPr/>
          <a:lstStyle/>
          <a:p>
            <a:r>
              <a:rPr lang="en-US" dirty="0"/>
              <a:t>Dynamic load input from wave equation analysis (GRLWEAP)</a:t>
            </a:r>
          </a:p>
          <a:p>
            <a:r>
              <a:rPr lang="en-US" dirty="0"/>
              <a:t>Used to assess: </a:t>
            </a:r>
          </a:p>
          <a:p>
            <a:pPr lvl="1"/>
            <a:r>
              <a:rPr lang="en-US" dirty="0"/>
              <a:t>Whether tensile strength limit may have been exceeded</a:t>
            </a:r>
          </a:p>
          <a:p>
            <a:pPr lvl="1"/>
            <a:r>
              <a:rPr lang="en-US" dirty="0"/>
              <a:t>Whether inertia and damping may have influenced behavior relative to static analysis</a:t>
            </a:r>
          </a:p>
          <a:p>
            <a:r>
              <a:rPr lang="en-US" sz="3600" i="1" dirty="0">
                <a:solidFill>
                  <a:srgbClr val="FFFF00"/>
                </a:solidFill>
              </a:rPr>
              <a:t>Conclusion: </a:t>
            </a:r>
            <a:r>
              <a:rPr lang="en-US" dirty="0"/>
              <a:t>results were not significantly different from the static analyses described previously</a:t>
            </a:r>
          </a:p>
        </p:txBody>
      </p:sp>
    </p:spTree>
    <p:extLst>
      <p:ext uri="{BB962C8B-B14F-4D97-AF65-F5344CB8AC3E}">
        <p14:creationId xmlns:p14="http://schemas.microsoft.com/office/powerpoint/2010/main" val="26766039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287359" y="1749426"/>
            <a:ext cx="9136802" cy="4346575"/>
          </a:xfrm>
        </p:spPr>
        <p:txBody>
          <a:bodyPr/>
          <a:lstStyle/>
          <a:p>
            <a:r>
              <a:rPr lang="en-US" dirty="0"/>
              <a:t>The Hathaway Bridge Problem</a:t>
            </a:r>
          </a:p>
          <a:p>
            <a:r>
              <a:rPr lang="en-US" dirty="0"/>
              <a:t>Cracking Mechanisms</a:t>
            </a:r>
          </a:p>
          <a:p>
            <a:r>
              <a:rPr lang="en-US" dirty="0"/>
              <a:t>Stress and strain due to pile driving</a:t>
            </a:r>
          </a:p>
          <a:p>
            <a:r>
              <a:rPr lang="en-US" dirty="0"/>
              <a:t>Design of Spiral Reinforcement</a:t>
            </a:r>
          </a:p>
          <a:p>
            <a:r>
              <a:rPr lang="en-US" dirty="0"/>
              <a:t>Internal pressure mechanisms</a:t>
            </a:r>
          </a:p>
          <a:p>
            <a:r>
              <a:rPr lang="en-US" dirty="0"/>
              <a:t>Summary</a:t>
            </a:r>
          </a:p>
        </p:txBody>
      </p:sp>
    </p:spTree>
    <p:extLst>
      <p:ext uri="{BB962C8B-B14F-4D97-AF65-F5344CB8AC3E}">
        <p14:creationId xmlns:p14="http://schemas.microsoft.com/office/powerpoint/2010/main" val="233114380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Pressure Mechanism</a:t>
            </a:r>
          </a:p>
        </p:txBody>
      </p:sp>
      <p:sp>
        <p:nvSpPr>
          <p:cNvPr id="3" name="Content Placeholder 2"/>
          <p:cNvSpPr>
            <a:spLocks noGrp="1"/>
          </p:cNvSpPr>
          <p:nvPr>
            <p:ph idx="1"/>
          </p:nvPr>
        </p:nvSpPr>
        <p:spPr>
          <a:xfrm>
            <a:off x="433918" y="1450732"/>
            <a:ext cx="11256433" cy="4645270"/>
          </a:xfrm>
        </p:spPr>
        <p:txBody>
          <a:bodyPr/>
          <a:lstStyle/>
          <a:p>
            <a:pPr marL="0" indent="0">
              <a:buNone/>
            </a:pPr>
            <a:r>
              <a:rPr lang="en-US" dirty="0"/>
              <a:t>Consider potential radial stress due to internal pressure</a:t>
            </a:r>
          </a:p>
          <a:p>
            <a:r>
              <a:rPr lang="en-US" dirty="0"/>
              <a:t>For piles at Hathaway:</a:t>
            </a:r>
          </a:p>
          <a:p>
            <a:pPr lvl="1"/>
            <a:r>
              <a:rPr lang="en-US" dirty="0"/>
              <a:t>piles were typically in 20ft or more water and were jetted for a significant portion of the length,</a:t>
            </a:r>
            <a:endParaRPr lang="en-US" sz="2600" dirty="0"/>
          </a:p>
          <a:p>
            <a:pPr lvl="1"/>
            <a:r>
              <a:rPr lang="en-US" dirty="0"/>
              <a:t>piles included vents located at 10ft and 20ft below the top</a:t>
            </a:r>
            <a:endParaRPr lang="en-US" sz="2600" dirty="0"/>
          </a:p>
          <a:p>
            <a:pPr lvl="1"/>
            <a:r>
              <a:rPr lang="en-US" dirty="0"/>
              <a:t>no significant buildup of soil or fluid within the interior of any of the cracked piles during pile driving.  </a:t>
            </a:r>
          </a:p>
          <a:p>
            <a:pPr lvl="1"/>
            <a:r>
              <a:rPr lang="en-US" dirty="0"/>
              <a:t>no soil was removed from the interior of the pile in order to cast the reinforced concrete connection detail</a:t>
            </a:r>
            <a:endParaRPr lang="en-US" sz="2600" dirty="0"/>
          </a:p>
          <a:p>
            <a:pPr lvl="1"/>
            <a:endParaRPr lang="en-US" dirty="0"/>
          </a:p>
        </p:txBody>
      </p:sp>
    </p:spTree>
    <p:extLst>
      <p:ext uri="{BB962C8B-B14F-4D97-AF65-F5344CB8AC3E}">
        <p14:creationId xmlns:p14="http://schemas.microsoft.com/office/powerpoint/2010/main" val="11805850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Hydrodynamic Internal Pressure</a:t>
            </a:r>
          </a:p>
        </p:txBody>
      </p:sp>
      <p:sp>
        <p:nvSpPr>
          <p:cNvPr id="3" name="Content Placeholder 2"/>
          <p:cNvSpPr>
            <a:spLocks noGrp="1"/>
          </p:cNvSpPr>
          <p:nvPr>
            <p:ph idx="1"/>
          </p:nvPr>
        </p:nvSpPr>
        <p:spPr>
          <a:xfrm>
            <a:off x="515981" y="1547203"/>
            <a:ext cx="5580019" cy="4346575"/>
          </a:xfrm>
        </p:spPr>
        <p:txBody>
          <a:bodyPr/>
          <a:lstStyle/>
          <a:p>
            <a:r>
              <a:rPr lang="en-US" dirty="0"/>
              <a:t>Even with vent holes, hydrodynamic pressures can occur if the pile is driven underwater and there is no cushion of air</a:t>
            </a:r>
          </a:p>
          <a:p>
            <a:r>
              <a:rPr lang="en-US" dirty="0"/>
              <a:t>Some piles were driven slightly into the water, depending on tidal fluctuation at end of driving</a:t>
            </a:r>
          </a:p>
          <a:p>
            <a:endParaRPr lang="en-US" dirty="0"/>
          </a:p>
        </p:txBody>
      </p:sp>
      <p:pic>
        <p:nvPicPr>
          <p:cNvPr id="4" name="Picture 3"/>
          <p:cNvPicPr>
            <a:picLocks noChangeAspect="1"/>
          </p:cNvPicPr>
          <p:nvPr/>
        </p:nvPicPr>
        <p:blipFill>
          <a:blip r:embed="rId2"/>
          <a:stretch>
            <a:fillRect/>
          </a:stretch>
        </p:blipFill>
        <p:spPr>
          <a:xfrm>
            <a:off x="5882054" y="1634120"/>
            <a:ext cx="6117932" cy="3752017"/>
          </a:xfrm>
          <a:prstGeom prst="rect">
            <a:avLst/>
          </a:prstGeom>
        </p:spPr>
      </p:pic>
      <p:sp>
        <p:nvSpPr>
          <p:cNvPr id="5" name="TextBox 4"/>
          <p:cNvSpPr txBox="1"/>
          <p:nvPr/>
        </p:nvSpPr>
        <p:spPr>
          <a:xfrm>
            <a:off x="7227276" y="5524446"/>
            <a:ext cx="4335546" cy="369332"/>
          </a:xfrm>
          <a:prstGeom prst="rect">
            <a:avLst/>
          </a:prstGeom>
          <a:noFill/>
        </p:spPr>
        <p:txBody>
          <a:bodyPr wrap="none" rtlCol="0">
            <a:spAutoFit/>
          </a:bodyPr>
          <a:lstStyle/>
          <a:p>
            <a:r>
              <a:rPr lang="en-US" dirty="0"/>
              <a:t>Figure from Rausche and Webster, 2007</a:t>
            </a:r>
          </a:p>
        </p:txBody>
      </p:sp>
    </p:spTree>
    <p:extLst>
      <p:ext uri="{BB962C8B-B14F-4D97-AF65-F5344CB8AC3E}">
        <p14:creationId xmlns:p14="http://schemas.microsoft.com/office/powerpoint/2010/main" val="177664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4859" y="3552091"/>
            <a:ext cx="3985847" cy="2989385"/>
          </a:xfrm>
          <a:prstGeom prst="rect">
            <a:avLst/>
          </a:prstGeom>
        </p:spPr>
      </p:pic>
      <p:sp>
        <p:nvSpPr>
          <p:cNvPr id="4" name="Title 3"/>
          <p:cNvSpPr>
            <a:spLocks noGrp="1"/>
          </p:cNvSpPr>
          <p:nvPr>
            <p:ph type="title"/>
          </p:nvPr>
        </p:nvSpPr>
        <p:spPr/>
        <p:txBody>
          <a:bodyPr/>
          <a:lstStyle/>
          <a:p>
            <a:r>
              <a:rPr lang="en-US" dirty="0"/>
              <a:t>Photos after Driving and Removal of Template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5" b="10385"/>
          <a:stretch/>
        </p:blipFill>
        <p:spPr>
          <a:xfrm>
            <a:off x="0" y="2271052"/>
            <a:ext cx="6822831" cy="434955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1026" b="20513"/>
          <a:stretch/>
        </p:blipFill>
        <p:spPr>
          <a:xfrm>
            <a:off x="5426441" y="1184275"/>
            <a:ext cx="6563336" cy="2877771"/>
          </a:xfrm>
          <a:prstGeom prst="rect">
            <a:avLst/>
          </a:prstGeom>
        </p:spPr>
      </p:pic>
    </p:spTree>
    <p:extLst>
      <p:ext uri="{BB962C8B-B14F-4D97-AF65-F5344CB8AC3E}">
        <p14:creationId xmlns:p14="http://schemas.microsoft.com/office/powerpoint/2010/main" val="417468449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Hydrodynamic Pressure in the Water Column</a:t>
            </a:r>
          </a:p>
        </p:txBody>
      </p:sp>
      <mc:AlternateContent xmlns:mc="http://schemas.openxmlformats.org/markup-compatibility/2006" xmlns:a14="http://schemas.microsoft.com/office/drawing/2010/main">
        <mc:Choice Requires="a14">
          <p:sp>
            <p:nvSpPr>
              <p:cNvPr id="4" name="Rectangle 3"/>
              <p:cNvSpPr/>
              <p:nvPr/>
            </p:nvSpPr>
            <p:spPr>
              <a:xfrm>
                <a:off x="1485900" y="1538655"/>
                <a:ext cx="349054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a:latin typeface="Cambria Math" panose="02040503050406030204" pitchFamily="18" charset="0"/>
                            </a:rPr>
                          </m:ctrlPr>
                        </m:sSubPr>
                        <m:e>
                          <m:r>
                            <a:rPr lang="en-US" sz="4000" i="1">
                              <a:latin typeface="Cambria Math" panose="02040503050406030204" pitchFamily="18" charset="0"/>
                            </a:rPr>
                            <m:t>𝑝</m:t>
                          </m:r>
                        </m:e>
                        <m:sub>
                          <m:r>
                            <a:rPr lang="en-US" sz="4000" i="1">
                              <a:latin typeface="Cambria Math" panose="02040503050406030204" pitchFamily="18" charset="0"/>
                            </a:rPr>
                            <m:t>𝑤</m:t>
                          </m:r>
                        </m:sub>
                      </m:sSub>
                      <m:r>
                        <a:rPr lang="en-US" sz="4000" i="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𝑣</m:t>
                          </m:r>
                        </m:e>
                        <m:sub>
                          <m:r>
                            <a:rPr lang="en-US" sz="4000" i="1">
                              <a:latin typeface="Cambria Math" panose="02040503050406030204" pitchFamily="18" charset="0"/>
                            </a:rPr>
                            <m:t>𝑚</m:t>
                          </m:r>
                        </m:sub>
                      </m:sSub>
                      <m:sSub>
                        <m:sSubPr>
                          <m:ctrlPr>
                            <a:rPr lang="en-US" sz="4000" i="1">
                              <a:latin typeface="Cambria Math" panose="02040503050406030204" pitchFamily="18" charset="0"/>
                            </a:rPr>
                          </m:ctrlPr>
                        </m:sSubPr>
                        <m:e>
                          <m:r>
                            <a:rPr lang="en-US" sz="4000" i="1">
                              <a:latin typeface="Cambria Math" panose="02040503050406030204" pitchFamily="18" charset="0"/>
                            </a:rPr>
                            <m:t>𝑐</m:t>
                          </m:r>
                        </m:e>
                        <m:sub>
                          <m:r>
                            <a:rPr lang="en-US" sz="4000" i="1">
                              <a:latin typeface="Cambria Math" panose="02040503050406030204" pitchFamily="18" charset="0"/>
                            </a:rPr>
                            <m:t>𝑤</m:t>
                          </m:r>
                        </m:sub>
                      </m:sSub>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𝑤</m:t>
                          </m:r>
                        </m:sub>
                      </m:sSub>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1485900" y="1538655"/>
                <a:ext cx="3490546" cy="707886"/>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5588976" y="1764889"/>
            <a:ext cx="6096000" cy="1477328"/>
          </a:xfrm>
          <a:prstGeom prst="rect">
            <a:avLst/>
          </a:prstGeom>
        </p:spPr>
        <p:txBody>
          <a:bodyPr>
            <a:spAutoFit/>
          </a:bodyPr>
          <a:lstStyle/>
          <a:p>
            <a:r>
              <a:rPr lang="en-US" dirty="0" err="1">
                <a:latin typeface="Times New Roman" panose="02020603050405020304" pitchFamily="18" charset="0"/>
                <a:ea typeface="Times New Roman" panose="02020603050405020304" pitchFamily="18" charset="0"/>
              </a:rPr>
              <a:t>v</a:t>
            </a:r>
            <a:r>
              <a:rPr lang="en-US" baseline="-25000" dirty="0" err="1">
                <a:latin typeface="Times New Roman" panose="02020603050405020304" pitchFamily="18" charset="0"/>
                <a:ea typeface="Times New Roman" panose="02020603050405020304" pitchFamily="18" charset="0"/>
              </a:rPr>
              <a:t>m</a:t>
            </a:r>
            <a:r>
              <a:rPr lang="en-US" dirty="0">
                <a:latin typeface="Times New Roman" panose="02020603050405020304" pitchFamily="18" charset="0"/>
                <a:ea typeface="Times New Roman" panose="02020603050405020304" pitchFamily="18" charset="0"/>
              </a:rPr>
              <a:t> =	maximum particle velocity (closely related to the 	maximum particle velocity of the pile at the time of 	ram impact), </a:t>
            </a:r>
          </a:p>
          <a:p>
            <a:r>
              <a:rPr lang="en-US" dirty="0" err="1">
                <a:latin typeface="Times New Roman" panose="02020603050405020304" pitchFamily="18" charset="0"/>
                <a:ea typeface="Times New Roman" panose="02020603050405020304" pitchFamily="18" charset="0"/>
              </a:rPr>
              <a:t>c</a:t>
            </a:r>
            <a:r>
              <a:rPr lang="en-US" baseline="-25000" dirty="0" err="1">
                <a:latin typeface="Times New Roman" panose="02020603050405020304" pitchFamily="18" charset="0"/>
                <a:ea typeface="Times New Roman" panose="02020603050405020304" pitchFamily="18" charset="0"/>
              </a:rPr>
              <a:t>w</a:t>
            </a:r>
            <a:r>
              <a:rPr lang="en-US" dirty="0">
                <a:latin typeface="Times New Roman" panose="02020603050405020304" pitchFamily="18" charset="0"/>
                <a:ea typeface="Times New Roman" panose="02020603050405020304" pitchFamily="18" charset="0"/>
              </a:rPr>
              <a:t> = 	wave speed in water (1500m/s or about 4900ft/s) </a:t>
            </a:r>
          </a:p>
          <a:p>
            <a:r>
              <a:rPr lang="en-US" dirty="0" err="1">
                <a:latin typeface="Times New Roman" panose="02020603050405020304" pitchFamily="18" charset="0"/>
                <a:ea typeface="Times New Roman" panose="02020603050405020304" pitchFamily="18" charset="0"/>
              </a:rPr>
              <a:t>ρ</a:t>
            </a:r>
            <a:r>
              <a:rPr lang="en-US" baseline="-25000" dirty="0" err="1">
                <a:latin typeface="Times New Roman" panose="02020603050405020304" pitchFamily="18" charset="0"/>
                <a:ea typeface="Times New Roman" panose="02020603050405020304" pitchFamily="18" charset="0"/>
              </a:rPr>
              <a:t>w</a:t>
            </a:r>
            <a:r>
              <a:rPr lang="en-US" dirty="0">
                <a:latin typeface="Times New Roman" panose="02020603050405020304" pitchFamily="18" charset="0"/>
                <a:ea typeface="Times New Roman" panose="02020603050405020304" pitchFamily="18" charset="0"/>
              </a:rPr>
              <a:t> = 	mass density of water (1000kg/m</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a:t>
            </a:r>
            <a:r>
              <a:rPr lang="en-US" dirty="0"/>
              <a:t> </a:t>
            </a:r>
          </a:p>
        </p:txBody>
      </p:sp>
      <p:sp>
        <p:nvSpPr>
          <p:cNvPr id="6" name="TextBox 5"/>
          <p:cNvSpPr txBox="1"/>
          <p:nvPr/>
        </p:nvSpPr>
        <p:spPr>
          <a:xfrm>
            <a:off x="1417001" y="3980674"/>
            <a:ext cx="9773513" cy="830997"/>
          </a:xfrm>
          <a:prstGeom prst="rect">
            <a:avLst/>
          </a:prstGeom>
          <a:noFill/>
        </p:spPr>
        <p:txBody>
          <a:bodyPr wrap="square" rtlCol="0">
            <a:spAutoFit/>
          </a:bodyPr>
          <a:lstStyle/>
          <a:p>
            <a:r>
              <a:rPr lang="en-US" sz="2400" dirty="0">
                <a:solidFill>
                  <a:srgbClr val="FFFF00"/>
                </a:solidFill>
              </a:rPr>
              <a:t>For the piles at Hathaway, the maximum potential hydrodynamic pressure can be estimated at about 550psi</a:t>
            </a:r>
          </a:p>
        </p:txBody>
      </p:sp>
    </p:spTree>
    <p:extLst>
      <p:ext uri="{BB962C8B-B14F-4D97-AF65-F5344CB8AC3E}">
        <p14:creationId xmlns:p14="http://schemas.microsoft.com/office/powerpoint/2010/main" val="2851247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Tensile Stress due to Hydrodynamic Pressure</a:t>
            </a:r>
          </a:p>
        </p:txBody>
      </p:sp>
      <mc:AlternateContent xmlns:mc="http://schemas.openxmlformats.org/markup-compatibility/2006" xmlns:a14="http://schemas.microsoft.com/office/drawing/2010/main">
        <mc:Choice Requires="a14">
          <p:sp>
            <p:nvSpPr>
              <p:cNvPr id="4" name="Rectangle 3"/>
              <p:cNvSpPr/>
              <p:nvPr/>
            </p:nvSpPr>
            <p:spPr>
              <a:xfrm>
                <a:off x="2620108" y="1811213"/>
                <a:ext cx="308999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𝜎</m:t>
                          </m:r>
                        </m:e>
                        <m:sub>
                          <m:r>
                            <a:rPr lang="en-US" sz="3600" i="0">
                              <a:latin typeface="Cambria Math" panose="02040503050406030204" pitchFamily="18" charset="0"/>
                            </a:rPr>
                            <m:t>2</m:t>
                          </m:r>
                        </m:sub>
                      </m:sSub>
                      <m:r>
                        <a:rPr lang="en-US" sz="3600" i="0">
                          <a:latin typeface="Cambria Math" panose="02040503050406030204" pitchFamily="18" charset="0"/>
                        </a:rPr>
                        <m:t>=</m:t>
                      </m:r>
                      <m:f>
                        <m:fPr>
                          <m:type m:val="lin"/>
                          <m:ctrlPr>
                            <a:rPr lang="en-US" sz="3600" i="1">
                              <a:latin typeface="Cambria Math" panose="02040503050406030204" pitchFamily="18" charset="0"/>
                            </a:rPr>
                          </m:ctrlPr>
                        </m:fPr>
                        <m:num>
                          <m:r>
                            <a:rPr lang="en-US" sz="3600" i="1">
                              <a:latin typeface="Cambria Math" panose="02040503050406030204" pitchFamily="18" charset="0"/>
                            </a:rPr>
                            <m:t>𝑅</m:t>
                          </m:r>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a:rPr lang="en-US" sz="3600" i="1">
                                  <a:latin typeface="Cambria Math" panose="02040503050406030204" pitchFamily="18" charset="0"/>
                                </a:rPr>
                                <m:t>𝑤</m:t>
                              </m:r>
                            </m:sub>
                          </m:sSub>
                        </m:num>
                        <m:den>
                          <m:r>
                            <a:rPr lang="en-US" sz="3600" i="1">
                              <a:latin typeface="Cambria Math" panose="02040503050406030204" pitchFamily="18" charset="0"/>
                            </a:rPr>
                            <m:t>𝑡</m:t>
                          </m:r>
                        </m:den>
                      </m:f>
                    </m:oMath>
                  </m:oMathPara>
                </a14:m>
                <a:endParaRPr lang="en-US" sz="3600" dirty="0"/>
              </a:p>
            </p:txBody>
          </p:sp>
        </mc:Choice>
        <mc:Fallback xmlns="">
          <p:sp>
            <p:nvSpPr>
              <p:cNvPr id="4" name="Rectangle 3"/>
              <p:cNvSpPr>
                <a:spLocks noRot="1" noChangeAspect="1" noMove="1" noResize="1" noEditPoints="1" noAdjustHandles="1" noChangeArrowheads="1" noChangeShapeType="1" noTextEdit="1"/>
              </p:cNvSpPr>
              <p:nvPr/>
            </p:nvSpPr>
            <p:spPr>
              <a:xfrm>
                <a:off x="2620108" y="1811213"/>
                <a:ext cx="3089998" cy="646331"/>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404445" y="1903547"/>
            <a:ext cx="2302233" cy="461665"/>
          </a:xfrm>
          <a:prstGeom prst="rect">
            <a:avLst/>
          </a:prstGeom>
          <a:noFill/>
        </p:spPr>
        <p:txBody>
          <a:bodyPr wrap="none" rtlCol="0">
            <a:spAutoFit/>
          </a:bodyPr>
          <a:lstStyle/>
          <a:p>
            <a:r>
              <a:rPr lang="en-US" sz="2400" dirty="0"/>
              <a:t>Hoop stress, </a:t>
            </a:r>
            <a:r>
              <a:rPr lang="el-GR" sz="2400" dirty="0"/>
              <a:t>σ</a:t>
            </a:r>
            <a:r>
              <a:rPr lang="en-US" sz="2400" baseline="-25000" dirty="0"/>
              <a:t>2</a:t>
            </a:r>
          </a:p>
        </p:txBody>
      </p:sp>
      <p:sp>
        <p:nvSpPr>
          <p:cNvPr id="6" name="Rectangle 5"/>
          <p:cNvSpPr/>
          <p:nvPr/>
        </p:nvSpPr>
        <p:spPr>
          <a:xfrm>
            <a:off x="6729046" y="1811213"/>
            <a:ext cx="3001143" cy="923330"/>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R = interior radius of the pile, </a:t>
            </a:r>
          </a:p>
          <a:p>
            <a:r>
              <a:rPr lang="en-US" dirty="0">
                <a:latin typeface="Times New Roman" panose="02020603050405020304" pitchFamily="18" charset="0"/>
                <a:ea typeface="Times New Roman" panose="02020603050405020304" pitchFamily="18" charset="0"/>
              </a:rPr>
              <a:t>p</a:t>
            </a:r>
            <a:r>
              <a:rPr lang="en-US" baseline="-25000" dirty="0">
                <a:latin typeface="Times New Roman" panose="02020603050405020304" pitchFamily="18" charset="0"/>
                <a:ea typeface="Times New Roman" panose="02020603050405020304" pitchFamily="18" charset="0"/>
              </a:rPr>
              <a:t>w</a:t>
            </a:r>
            <a:r>
              <a:rPr lang="en-US" dirty="0">
                <a:latin typeface="Times New Roman" panose="02020603050405020304" pitchFamily="18" charset="0"/>
                <a:ea typeface="Times New Roman" panose="02020603050405020304" pitchFamily="18" charset="0"/>
              </a:rPr>
              <a:t> = hydrodynamic pressure, </a:t>
            </a:r>
          </a:p>
          <a:p>
            <a:r>
              <a:rPr lang="en-US" dirty="0">
                <a:latin typeface="Times New Roman" panose="02020603050405020304" pitchFamily="18" charset="0"/>
                <a:ea typeface="Times New Roman" panose="02020603050405020304" pitchFamily="18" charset="0"/>
              </a:rPr>
              <a:t>t = pile wall thickness</a:t>
            </a:r>
            <a:endParaRPr lang="en-US" dirty="0"/>
          </a:p>
        </p:txBody>
      </p:sp>
      <p:sp>
        <p:nvSpPr>
          <p:cNvPr id="7" name="TextBox 6"/>
          <p:cNvSpPr txBox="1"/>
          <p:nvPr/>
        </p:nvSpPr>
        <p:spPr>
          <a:xfrm>
            <a:off x="4306135" y="3263902"/>
            <a:ext cx="7233140" cy="2369880"/>
          </a:xfrm>
          <a:prstGeom prst="rect">
            <a:avLst/>
          </a:prstGeom>
          <a:noFill/>
        </p:spPr>
        <p:txBody>
          <a:bodyPr wrap="square" rtlCol="0">
            <a:spAutoFit/>
          </a:bodyPr>
          <a:lstStyle/>
          <a:p>
            <a:r>
              <a:rPr lang="en-US" sz="2400" i="1" dirty="0">
                <a:solidFill>
                  <a:srgbClr val="FFFF00"/>
                </a:solidFill>
              </a:rPr>
              <a:t>For a hydrodynamic pressure of 550psi, the maximum computed hoop stress, </a:t>
            </a:r>
            <a:r>
              <a:rPr lang="el-GR" sz="2400" i="1" dirty="0">
                <a:solidFill>
                  <a:srgbClr val="FFFF00"/>
                </a:solidFill>
              </a:rPr>
              <a:t>σ</a:t>
            </a:r>
            <a:r>
              <a:rPr lang="en-US" sz="2400" i="1" baseline="-25000" dirty="0">
                <a:solidFill>
                  <a:srgbClr val="FFFF00"/>
                </a:solidFill>
              </a:rPr>
              <a:t>2</a:t>
            </a:r>
            <a:r>
              <a:rPr lang="en-US" sz="2400" i="1" dirty="0">
                <a:solidFill>
                  <a:srgbClr val="FFFF00"/>
                </a:solidFill>
              </a:rPr>
              <a:t> = 1650psi, far in excess of the tensile strength (around 700psi)</a:t>
            </a:r>
          </a:p>
          <a:p>
            <a:endParaRPr lang="en-US" sz="2400" i="1" baseline="-25000" dirty="0">
              <a:solidFill>
                <a:srgbClr val="FFFF00"/>
              </a:solidFill>
            </a:endParaRPr>
          </a:p>
          <a:p>
            <a:r>
              <a:rPr lang="en-US" sz="2000" dirty="0"/>
              <a:t>Note that 1650psi is probably an upper bound, since it is unlikely that </a:t>
            </a:r>
            <a:r>
              <a:rPr lang="en-US" sz="2000" i="1" dirty="0"/>
              <a:t>no</a:t>
            </a:r>
            <a:r>
              <a:rPr lang="en-US" sz="2000" dirty="0"/>
              <a:t> air would be present for a pile driven barely into the water</a:t>
            </a:r>
          </a:p>
        </p:txBody>
      </p:sp>
      <p:sp>
        <p:nvSpPr>
          <p:cNvPr id="3" name="Oval 2"/>
          <p:cNvSpPr/>
          <p:nvPr/>
        </p:nvSpPr>
        <p:spPr bwMode="auto">
          <a:xfrm>
            <a:off x="1284513" y="2999014"/>
            <a:ext cx="1828800" cy="1828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8" name="Oval 7"/>
          <p:cNvSpPr/>
          <p:nvPr/>
        </p:nvSpPr>
        <p:spPr bwMode="auto">
          <a:xfrm>
            <a:off x="1513115" y="3238502"/>
            <a:ext cx="1371600" cy="137160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9" name="Arrow: Right 8"/>
          <p:cNvSpPr/>
          <p:nvPr/>
        </p:nvSpPr>
        <p:spPr bwMode="auto">
          <a:xfrm>
            <a:off x="2443839" y="3853546"/>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0" name="Arrow: Right 9"/>
          <p:cNvSpPr/>
          <p:nvPr/>
        </p:nvSpPr>
        <p:spPr bwMode="auto">
          <a:xfrm rot="5400000">
            <a:off x="2019296" y="4256322"/>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1" name="Arrow: Right 10"/>
          <p:cNvSpPr/>
          <p:nvPr/>
        </p:nvSpPr>
        <p:spPr bwMode="auto">
          <a:xfrm rot="16200000">
            <a:off x="2019297" y="3412670"/>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2" name="Arrow: Right 11"/>
          <p:cNvSpPr/>
          <p:nvPr/>
        </p:nvSpPr>
        <p:spPr bwMode="auto">
          <a:xfrm flipH="1">
            <a:off x="1572979" y="3842660"/>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mc:AlternateContent xmlns:mc="http://schemas.openxmlformats.org/markup-compatibility/2006">
        <mc:Choice xmlns:a14="http://schemas.microsoft.com/office/drawing/2010/main" Requires="a14">
          <p:sp>
            <p:nvSpPr>
              <p:cNvPr id="14" name="Rectangle 13"/>
              <p:cNvSpPr/>
              <p:nvPr/>
            </p:nvSpPr>
            <p:spPr>
              <a:xfrm>
                <a:off x="1906407" y="3648889"/>
                <a:ext cx="631968"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𝑤</m:t>
                          </m:r>
                        </m:sub>
                      </m:sSub>
                    </m:oMath>
                  </m:oMathPara>
                </a14:m>
                <a:endParaRPr lang="en-US" sz="2400" dirty="0"/>
              </a:p>
            </p:txBody>
          </p:sp>
        </mc:Choice>
        <mc:Fallback>
          <p:sp>
            <p:nvSpPr>
              <p:cNvPr id="14" name="Rectangle 13"/>
              <p:cNvSpPr>
                <a:spLocks noRot="1" noChangeAspect="1" noMove="1" noResize="1" noEditPoints="1" noAdjustHandles="1" noChangeArrowheads="1" noChangeShapeType="1" noTextEdit="1"/>
              </p:cNvSpPr>
              <p:nvPr/>
            </p:nvSpPr>
            <p:spPr>
              <a:xfrm>
                <a:off x="1906407" y="3648889"/>
                <a:ext cx="631968" cy="461665"/>
              </a:xfrm>
              <a:prstGeom prst="rect">
                <a:avLst/>
              </a:prstGeom>
              <a:blipFill>
                <a:blip r:embed="rId3"/>
                <a:stretch>
                  <a:fillRect b="-13333"/>
                </a:stretch>
              </a:blipFill>
            </p:spPr>
            <p:txBody>
              <a:bodyPr/>
              <a:lstStyle/>
              <a:p>
                <a:r>
                  <a:rPr lang="en-US">
                    <a:noFill/>
                  </a:rPr>
                  <a:t> </a:t>
                </a:r>
              </a:p>
            </p:txBody>
          </p:sp>
        </mc:Fallback>
      </mc:AlternateContent>
      <p:sp>
        <p:nvSpPr>
          <p:cNvPr id="15" name="Arrow: Left-Right 14"/>
          <p:cNvSpPr/>
          <p:nvPr/>
        </p:nvSpPr>
        <p:spPr bwMode="auto">
          <a:xfrm>
            <a:off x="2067192" y="3058883"/>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6" name="Arrow: Left-Right 15"/>
          <p:cNvSpPr/>
          <p:nvPr/>
        </p:nvSpPr>
        <p:spPr bwMode="auto">
          <a:xfrm>
            <a:off x="2083517" y="4631879"/>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7" name="Arrow: Left-Right 16"/>
          <p:cNvSpPr/>
          <p:nvPr/>
        </p:nvSpPr>
        <p:spPr bwMode="auto">
          <a:xfrm rot="5400000">
            <a:off x="2850964" y="3869870"/>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8" name="Arrow: Left-Right 17"/>
          <p:cNvSpPr/>
          <p:nvPr/>
        </p:nvSpPr>
        <p:spPr bwMode="auto">
          <a:xfrm rot="5400000">
            <a:off x="1267085" y="3880755"/>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19" name="Arrow: Left-Right 18"/>
          <p:cNvSpPr/>
          <p:nvPr/>
        </p:nvSpPr>
        <p:spPr bwMode="auto">
          <a:xfrm rot="2700000">
            <a:off x="2638691" y="3303808"/>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0" name="Arrow: Left-Right 19"/>
          <p:cNvSpPr/>
          <p:nvPr/>
        </p:nvSpPr>
        <p:spPr bwMode="auto">
          <a:xfrm rot="2700000">
            <a:off x="1501128" y="4430484"/>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1" name="Arrow: Left-Right 20"/>
          <p:cNvSpPr/>
          <p:nvPr/>
        </p:nvSpPr>
        <p:spPr bwMode="auto">
          <a:xfrm rot="18900000" flipH="1">
            <a:off x="1468467" y="3331019"/>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2" name="Arrow: Left-Right 21"/>
          <p:cNvSpPr/>
          <p:nvPr/>
        </p:nvSpPr>
        <p:spPr bwMode="auto">
          <a:xfrm rot="18900000" flipH="1">
            <a:off x="2638687" y="4403267"/>
            <a:ext cx="274320" cy="137160"/>
          </a:xfrm>
          <a:prstGeom prst="lef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3" name="Rectangle 22"/>
          <p:cNvSpPr/>
          <p:nvPr/>
        </p:nvSpPr>
        <p:spPr>
          <a:xfrm>
            <a:off x="2732215" y="3381188"/>
            <a:ext cx="412292" cy="369332"/>
          </a:xfrm>
          <a:prstGeom prst="rect">
            <a:avLst/>
          </a:prstGeom>
        </p:spPr>
        <p:txBody>
          <a:bodyPr wrap="none">
            <a:spAutoFit/>
          </a:bodyPr>
          <a:lstStyle/>
          <a:p>
            <a:r>
              <a:rPr lang="el-GR" dirty="0">
                <a:solidFill>
                  <a:schemeClr val="bg2"/>
                </a:solidFill>
              </a:rPr>
              <a:t>σ</a:t>
            </a:r>
            <a:r>
              <a:rPr lang="en-US" baseline="-25000" dirty="0">
                <a:solidFill>
                  <a:schemeClr val="bg2"/>
                </a:solidFill>
              </a:rPr>
              <a:t>2</a:t>
            </a:r>
            <a:endParaRPr lang="en-US" dirty="0">
              <a:solidFill>
                <a:schemeClr val="bg2"/>
              </a:solidFill>
            </a:endParaRPr>
          </a:p>
        </p:txBody>
      </p:sp>
      <p:sp>
        <p:nvSpPr>
          <p:cNvPr id="24" name="Arrow: Right 23"/>
          <p:cNvSpPr/>
          <p:nvPr/>
        </p:nvSpPr>
        <p:spPr bwMode="auto">
          <a:xfrm rot="2700000">
            <a:off x="2345870" y="4158350"/>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5" name="Arrow: Right 24"/>
          <p:cNvSpPr/>
          <p:nvPr/>
        </p:nvSpPr>
        <p:spPr bwMode="auto">
          <a:xfrm rot="18900000" flipH="1">
            <a:off x="1687279" y="4174675"/>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6" name="Arrow: Right 25"/>
          <p:cNvSpPr/>
          <p:nvPr/>
        </p:nvSpPr>
        <p:spPr bwMode="auto">
          <a:xfrm rot="2700000" flipH="1" flipV="1">
            <a:off x="1676395" y="3532420"/>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
        <p:nvSpPr>
          <p:cNvPr id="27" name="Arrow: Right 26"/>
          <p:cNvSpPr/>
          <p:nvPr/>
        </p:nvSpPr>
        <p:spPr bwMode="auto">
          <a:xfrm rot="18900000" flipV="1">
            <a:off x="2356752" y="3532418"/>
            <a:ext cx="365760" cy="18288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spTree>
    <p:extLst>
      <p:ext uri="{BB962C8B-B14F-4D97-AF65-F5344CB8AC3E}">
        <p14:creationId xmlns:p14="http://schemas.microsoft.com/office/powerpoint/2010/main" val="41842179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Factors Affecting Cracking</a:t>
            </a:r>
          </a:p>
        </p:txBody>
      </p:sp>
      <p:sp>
        <p:nvSpPr>
          <p:cNvPr id="3" name="Content Placeholder 2"/>
          <p:cNvSpPr>
            <a:spLocks noGrp="1"/>
          </p:cNvSpPr>
          <p:nvPr>
            <p:ph idx="1"/>
          </p:nvPr>
        </p:nvSpPr>
        <p:spPr/>
        <p:txBody>
          <a:bodyPr/>
          <a:lstStyle/>
          <a:p>
            <a:r>
              <a:rPr lang="en-US" dirty="0"/>
              <a:t>Variation in material strength</a:t>
            </a:r>
          </a:p>
          <a:p>
            <a:pPr lvl="1"/>
            <a:r>
              <a:rPr lang="en-US" dirty="0"/>
              <a:t>Of the concrete (age?; strain rate effect?)</a:t>
            </a:r>
          </a:p>
          <a:p>
            <a:pPr lvl="1"/>
            <a:r>
              <a:rPr lang="en-US" dirty="0"/>
              <a:t>Of the spiral (specified strength is minimum)</a:t>
            </a:r>
          </a:p>
          <a:p>
            <a:r>
              <a:rPr lang="en-US" dirty="0"/>
              <a:t>Variation in soil conditions, and condition of cushion</a:t>
            </a:r>
          </a:p>
          <a:p>
            <a:r>
              <a:rPr lang="en-US" dirty="0"/>
              <a:t>Number of blows at high stress levels</a:t>
            </a:r>
          </a:p>
          <a:p>
            <a:r>
              <a:rPr lang="en-US" dirty="0"/>
              <a:t>Variation in pile top relative to water level</a:t>
            </a:r>
          </a:p>
          <a:p>
            <a:r>
              <a:rPr lang="en-US" dirty="0"/>
              <a:t>Hoop stress concentration at “seam” in the casing form</a:t>
            </a:r>
          </a:p>
        </p:txBody>
      </p:sp>
    </p:spTree>
    <p:extLst>
      <p:ext uri="{BB962C8B-B14F-4D97-AF65-F5344CB8AC3E}">
        <p14:creationId xmlns:p14="http://schemas.microsoft.com/office/powerpoint/2010/main" val="36707859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We need to pay attention to hoop stress</a:t>
            </a:r>
          </a:p>
          <a:p>
            <a:pPr lvl="1"/>
            <a:r>
              <a:rPr lang="en-US" dirty="0"/>
              <a:t>Limit max compressive stress</a:t>
            </a:r>
          </a:p>
          <a:p>
            <a:pPr lvl="1"/>
            <a:r>
              <a:rPr lang="en-US" dirty="0"/>
              <a:t>Increase transverse reinforcement</a:t>
            </a:r>
          </a:p>
          <a:p>
            <a:pPr lvl="1"/>
            <a:r>
              <a:rPr lang="en-US" dirty="0"/>
              <a:t>Avoid underwater driving</a:t>
            </a:r>
          </a:p>
          <a:p>
            <a:r>
              <a:rPr lang="en-US" dirty="0"/>
              <a:t>FDOT may wish to reconsider standard cylinder pile detail and/or 455 spec control on compression</a:t>
            </a:r>
          </a:p>
        </p:txBody>
      </p:sp>
    </p:spTree>
    <p:extLst>
      <p:ext uri="{BB962C8B-B14F-4D97-AF65-F5344CB8AC3E}">
        <p14:creationId xmlns:p14="http://schemas.microsoft.com/office/powerpoint/2010/main" val="40845979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25871" y="-1"/>
            <a:ext cx="2913022" cy="3217985"/>
          </a:xfrm>
          <a:prstGeom prst="rect">
            <a:avLst/>
          </a:prstGeom>
        </p:spPr>
      </p:pic>
      <p:sp>
        <p:nvSpPr>
          <p:cNvPr id="6" name="Title 5"/>
          <p:cNvSpPr>
            <a:spLocks noGrp="1"/>
          </p:cNvSpPr>
          <p:nvPr>
            <p:ph type="title"/>
          </p:nvPr>
        </p:nvSpPr>
        <p:spPr/>
        <p:txBody>
          <a:bodyPr/>
          <a:lstStyle/>
          <a:p>
            <a:r>
              <a:rPr lang="en-US" dirty="0"/>
              <a:t>Current FDOT Standard</a:t>
            </a:r>
          </a:p>
        </p:txBody>
      </p:sp>
      <p:pic>
        <p:nvPicPr>
          <p:cNvPr id="4" name="Picture 3"/>
          <p:cNvPicPr>
            <a:picLocks noChangeAspect="1"/>
          </p:cNvPicPr>
          <p:nvPr/>
        </p:nvPicPr>
        <p:blipFill rotWithShape="1">
          <a:blip r:embed="rId3"/>
          <a:srcRect t="945" r="2248"/>
          <a:stretch/>
        </p:blipFill>
        <p:spPr>
          <a:xfrm>
            <a:off x="-254976" y="2795954"/>
            <a:ext cx="10445261" cy="3614969"/>
          </a:xfrm>
          <a:prstGeom prst="rect">
            <a:avLst/>
          </a:prstGeom>
        </p:spPr>
      </p:pic>
      <p:sp>
        <p:nvSpPr>
          <p:cNvPr id="7" name="TextBox 6"/>
          <p:cNvSpPr txBox="1"/>
          <p:nvPr/>
        </p:nvSpPr>
        <p:spPr>
          <a:xfrm>
            <a:off x="353583" y="1608990"/>
            <a:ext cx="8618706" cy="369332"/>
          </a:xfrm>
          <a:prstGeom prst="rect">
            <a:avLst/>
          </a:prstGeom>
          <a:noFill/>
        </p:spPr>
        <p:txBody>
          <a:bodyPr wrap="none" rtlCol="0">
            <a:spAutoFit/>
          </a:bodyPr>
          <a:lstStyle/>
          <a:p>
            <a:r>
              <a:rPr lang="en-US" dirty="0"/>
              <a:t>Note: I could not locate standard drawings for these piles from other DOT websites</a:t>
            </a:r>
          </a:p>
        </p:txBody>
      </p:sp>
    </p:spTree>
    <p:extLst>
      <p:ext uri="{BB962C8B-B14F-4D97-AF65-F5344CB8AC3E}">
        <p14:creationId xmlns:p14="http://schemas.microsoft.com/office/powerpoint/2010/main" val="3501294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Hathaway Bridge, Panama City, FL</a:t>
            </a:r>
          </a:p>
        </p:txBody>
      </p:sp>
      <p:sp>
        <p:nvSpPr>
          <p:cNvPr id="6" name="Content Placeholder 5"/>
          <p:cNvSpPr>
            <a:spLocks noGrp="1"/>
          </p:cNvSpPr>
          <p:nvPr>
            <p:ph idx="1"/>
          </p:nvPr>
        </p:nvSpPr>
        <p:spPr>
          <a:xfrm>
            <a:off x="433918" y="1749426"/>
            <a:ext cx="6160313" cy="4346575"/>
          </a:xfrm>
        </p:spPr>
        <p:txBody>
          <a:bodyPr/>
          <a:lstStyle/>
          <a:p>
            <a:r>
              <a:rPr lang="en-US" dirty="0"/>
              <a:t>Founded on 60” </a:t>
            </a:r>
            <a:r>
              <a:rPr lang="en-US" dirty="0" err="1"/>
              <a:t>dia</a:t>
            </a:r>
            <a:r>
              <a:rPr lang="en-US" dirty="0"/>
              <a:t>, 7.5” wall</a:t>
            </a:r>
          </a:p>
          <a:p>
            <a:r>
              <a:rPr lang="en-US" dirty="0"/>
              <a:t>Completed in 2003</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392" y="1296954"/>
            <a:ext cx="4058816" cy="5411755"/>
          </a:xfrm>
          <a:prstGeom prst="rect">
            <a:avLst/>
          </a:prstGeom>
        </p:spPr>
      </p:pic>
      <p:pic>
        <p:nvPicPr>
          <p:cNvPr id="8" name="Picture 7"/>
          <p:cNvPicPr>
            <a:picLocks noChangeAspect="1"/>
          </p:cNvPicPr>
          <p:nvPr/>
        </p:nvPicPr>
        <p:blipFill rotWithShape="1">
          <a:blip r:embed="rId3"/>
          <a:srcRect t="3129" b="28436"/>
          <a:stretch/>
        </p:blipFill>
        <p:spPr>
          <a:xfrm>
            <a:off x="275298" y="3079101"/>
            <a:ext cx="7071600" cy="3629607"/>
          </a:xfrm>
          <a:prstGeom prst="rect">
            <a:avLst/>
          </a:prstGeom>
        </p:spPr>
      </p:pic>
    </p:spTree>
    <p:extLst>
      <p:ext uri="{BB962C8B-B14F-4D97-AF65-F5344CB8AC3E}">
        <p14:creationId xmlns:p14="http://schemas.microsoft.com/office/powerpoint/2010/main" val="11109067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Cracking</a:t>
            </a:r>
          </a:p>
        </p:txBody>
      </p:sp>
      <p:sp>
        <p:nvSpPr>
          <p:cNvPr id="3" name="Content Placeholder 2"/>
          <p:cNvSpPr>
            <a:spLocks noGrp="1"/>
          </p:cNvSpPr>
          <p:nvPr>
            <p:ph idx="1"/>
          </p:nvPr>
        </p:nvSpPr>
        <p:spPr>
          <a:xfrm>
            <a:off x="415257" y="1497500"/>
            <a:ext cx="5910898" cy="4346575"/>
          </a:xfrm>
        </p:spPr>
        <p:txBody>
          <a:bodyPr/>
          <a:lstStyle/>
          <a:p>
            <a:r>
              <a:rPr lang="en-US" dirty="0"/>
              <a:t>Post-construction underwater inspection in 2005</a:t>
            </a:r>
          </a:p>
          <a:p>
            <a:r>
              <a:rPr lang="en-US" dirty="0"/>
              <a:t>20 piles found to have longitudinal cracks</a:t>
            </a:r>
          </a:p>
          <a:p>
            <a:r>
              <a:rPr lang="en-US" dirty="0"/>
              <a:t>Cracks at mudline, extending upward by 5 to 25ft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25414" y="1565676"/>
            <a:ext cx="5267325" cy="3931920"/>
          </a:xfrm>
          <a:prstGeom prst="rect">
            <a:avLst/>
          </a:prstGeom>
          <a:noFill/>
          <a:ln>
            <a:noFill/>
          </a:ln>
        </p:spPr>
      </p:pic>
    </p:spTree>
    <p:extLst>
      <p:ext uri="{BB962C8B-B14F-4D97-AF65-F5344CB8AC3E}">
        <p14:creationId xmlns:p14="http://schemas.microsoft.com/office/powerpoint/2010/main" val="3201327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Cracking</a:t>
            </a:r>
          </a:p>
        </p:txBody>
      </p:sp>
      <p:sp>
        <p:nvSpPr>
          <p:cNvPr id="3" name="Content Placeholder 2"/>
          <p:cNvSpPr>
            <a:spLocks noGrp="1"/>
          </p:cNvSpPr>
          <p:nvPr>
            <p:ph idx="1"/>
          </p:nvPr>
        </p:nvSpPr>
        <p:spPr>
          <a:xfrm>
            <a:off x="415257" y="1497500"/>
            <a:ext cx="5910898" cy="4346575"/>
          </a:xfrm>
        </p:spPr>
        <p:txBody>
          <a:bodyPr/>
          <a:lstStyle/>
          <a:p>
            <a:r>
              <a:rPr lang="en-US" dirty="0"/>
              <a:t>No reported overstressing, or significantly different behavior from </a:t>
            </a:r>
            <a:r>
              <a:rPr lang="en-US" dirty="0" err="1"/>
              <a:t>uncracked</a:t>
            </a:r>
            <a:r>
              <a:rPr lang="en-US" dirty="0"/>
              <a:t> piles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326155" y="2676018"/>
            <a:ext cx="5735216" cy="3931920"/>
          </a:xfrm>
          <a:prstGeom prst="rect">
            <a:avLst/>
          </a:prstGeom>
          <a:noFill/>
          <a:ln>
            <a:noFill/>
          </a:ln>
        </p:spPr>
      </p:pic>
      <p:sp>
        <p:nvSpPr>
          <p:cNvPr id="6" name="TextBox 5"/>
          <p:cNvSpPr txBox="1"/>
          <p:nvPr/>
        </p:nvSpPr>
        <p:spPr>
          <a:xfrm>
            <a:off x="1866122" y="4842588"/>
            <a:ext cx="3583032" cy="369332"/>
          </a:xfrm>
          <a:prstGeom prst="rect">
            <a:avLst/>
          </a:prstGeom>
          <a:noFill/>
        </p:spPr>
        <p:txBody>
          <a:bodyPr wrap="none" rtlCol="0">
            <a:spAutoFit/>
          </a:bodyPr>
          <a:lstStyle/>
          <a:p>
            <a:r>
              <a:rPr lang="en-US" dirty="0"/>
              <a:t>15 of the cracked piles were here</a:t>
            </a:r>
          </a:p>
        </p:txBody>
      </p:sp>
      <p:sp>
        <p:nvSpPr>
          <p:cNvPr id="7" name="Rectangle 6"/>
          <p:cNvSpPr/>
          <p:nvPr/>
        </p:nvSpPr>
        <p:spPr bwMode="auto">
          <a:xfrm>
            <a:off x="6326155" y="4956103"/>
            <a:ext cx="5645021" cy="27432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cxnSp>
        <p:nvCxnSpPr>
          <p:cNvPr id="9" name="Straight Arrow Connector 8"/>
          <p:cNvCxnSpPr>
            <a:stCxn id="6" idx="3"/>
            <a:endCxn id="7" idx="1"/>
          </p:cNvCxnSpPr>
          <p:nvPr/>
        </p:nvCxnSpPr>
        <p:spPr bwMode="auto">
          <a:xfrm>
            <a:off x="5449154" y="5027254"/>
            <a:ext cx="877001" cy="66009"/>
          </a:xfrm>
          <a:prstGeom prst="straightConnector1">
            <a:avLst/>
          </a:prstGeom>
          <a:no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1860735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Reports of Longitudinal Cracking</a:t>
            </a:r>
          </a:p>
        </p:txBody>
      </p:sp>
      <p:sp>
        <p:nvSpPr>
          <p:cNvPr id="3" name="Content Placeholder 2"/>
          <p:cNvSpPr>
            <a:spLocks noGrp="1"/>
          </p:cNvSpPr>
          <p:nvPr>
            <p:ph idx="1"/>
          </p:nvPr>
        </p:nvSpPr>
        <p:spPr/>
        <p:txBody>
          <a:bodyPr/>
          <a:lstStyle/>
          <a:p>
            <a:r>
              <a:rPr lang="en-US" dirty="0" err="1"/>
              <a:t>Gerwick</a:t>
            </a:r>
            <a:r>
              <a:rPr lang="en-US" dirty="0"/>
              <a:t>, 1968 (PCI Journal)</a:t>
            </a:r>
          </a:p>
          <a:p>
            <a:r>
              <a:rPr lang="en-US" dirty="0" err="1"/>
              <a:t>Avent</a:t>
            </a:r>
            <a:r>
              <a:rPr lang="en-US" dirty="0"/>
              <a:t> and Mukai, 1998 (LTRC) – Lake </a:t>
            </a:r>
            <a:r>
              <a:rPr lang="en-US" dirty="0" err="1"/>
              <a:t>Ponchartrain</a:t>
            </a:r>
            <a:endParaRPr lang="en-US" dirty="0"/>
          </a:p>
          <a:p>
            <a:r>
              <a:rPr lang="en-US" dirty="0"/>
              <a:t>Kemp and Muchard, 2007 (ASCE GSP 158) – Florida</a:t>
            </a:r>
          </a:p>
          <a:p>
            <a:r>
              <a:rPr lang="en-US" dirty="0" err="1"/>
              <a:t>Rauche</a:t>
            </a:r>
            <a:r>
              <a:rPr lang="en-US" dirty="0"/>
              <a:t> and Webster, 2007 (ASCE GSP 158)</a:t>
            </a:r>
          </a:p>
          <a:p>
            <a:r>
              <a:rPr lang="en-US" dirty="0"/>
              <a:t>Liu, 2008 (Stress Wave conference, Portugal)</a:t>
            </a:r>
          </a:p>
        </p:txBody>
      </p:sp>
    </p:spTree>
    <p:extLst>
      <p:ext uri="{BB962C8B-B14F-4D97-AF65-F5344CB8AC3E}">
        <p14:creationId xmlns:p14="http://schemas.microsoft.com/office/powerpoint/2010/main" val="303733516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Cracking Mechanisms</a:t>
            </a:r>
          </a:p>
        </p:txBody>
      </p:sp>
      <p:sp>
        <p:nvSpPr>
          <p:cNvPr id="3" name="Content Placeholder 2"/>
          <p:cNvSpPr>
            <a:spLocks noGrp="1"/>
          </p:cNvSpPr>
          <p:nvPr>
            <p:ph idx="1"/>
          </p:nvPr>
        </p:nvSpPr>
        <p:spPr/>
        <p:txBody>
          <a:bodyPr/>
          <a:lstStyle/>
          <a:p>
            <a:r>
              <a:rPr lang="en-US" dirty="0"/>
              <a:t>Poisson effect due to uniaxial compression</a:t>
            </a:r>
          </a:p>
          <a:p>
            <a:r>
              <a:rPr lang="en-US" dirty="0"/>
              <a:t>Internal pressure</a:t>
            </a:r>
          </a:p>
          <a:p>
            <a:pPr lvl="1"/>
            <a:r>
              <a:rPr lang="en-US" dirty="0"/>
              <a:t>Air or water</a:t>
            </a:r>
          </a:p>
          <a:p>
            <a:pPr lvl="1"/>
            <a:r>
              <a:rPr lang="en-US" dirty="0"/>
              <a:t>Soil plug inside</a:t>
            </a:r>
          </a:p>
        </p:txBody>
      </p:sp>
    </p:spTree>
    <p:extLst>
      <p:ext uri="{BB962C8B-B14F-4D97-AF65-F5344CB8AC3E}">
        <p14:creationId xmlns:p14="http://schemas.microsoft.com/office/powerpoint/2010/main" val="23367731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Cracking Mechanisms</a:t>
            </a:r>
          </a:p>
        </p:txBody>
      </p:sp>
      <p:sp>
        <p:nvSpPr>
          <p:cNvPr id="3" name="Content Placeholder 2"/>
          <p:cNvSpPr>
            <a:spLocks noGrp="1"/>
          </p:cNvSpPr>
          <p:nvPr>
            <p:ph idx="1"/>
          </p:nvPr>
        </p:nvSpPr>
        <p:spPr>
          <a:xfrm>
            <a:off x="433919" y="1749426"/>
            <a:ext cx="5323070" cy="4346575"/>
          </a:xfrm>
        </p:spPr>
        <p:txBody>
          <a:bodyPr/>
          <a:lstStyle/>
          <a:p>
            <a:r>
              <a:rPr lang="en-US" dirty="0"/>
              <a:t>Poisson effect</a:t>
            </a:r>
          </a:p>
          <a:p>
            <a:pPr lvl="1"/>
            <a:r>
              <a:rPr lang="en-US" dirty="0"/>
              <a:t>Axial compression causes lateral expansion</a:t>
            </a:r>
          </a:p>
          <a:p>
            <a:pPr lvl="1"/>
            <a:r>
              <a:rPr lang="en-US" dirty="0"/>
              <a:t>Not unique to cylinder piles – e.g. splitting tensile strength tests</a:t>
            </a:r>
          </a:p>
        </p:txBody>
      </p:sp>
      <p:grpSp>
        <p:nvGrpSpPr>
          <p:cNvPr id="6" name="Group 5"/>
          <p:cNvGrpSpPr/>
          <p:nvPr/>
        </p:nvGrpSpPr>
        <p:grpSpPr>
          <a:xfrm>
            <a:off x="5878286" y="1412778"/>
            <a:ext cx="5812065" cy="5019870"/>
            <a:chOff x="5878286" y="1287624"/>
            <a:chExt cx="5812065" cy="5019870"/>
          </a:xfrm>
        </p:grpSpPr>
        <p:sp>
          <p:nvSpPr>
            <p:cNvPr id="5" name="Rectangle 4"/>
            <p:cNvSpPr/>
            <p:nvPr/>
          </p:nvSpPr>
          <p:spPr bwMode="auto">
            <a:xfrm>
              <a:off x="5878286" y="1287624"/>
              <a:ext cx="5812065" cy="50198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pic>
          <p:nvPicPr>
            <p:cNvPr id="4" name="Picture 3" descr="C:\Users\dbrow\Documents\DBA\16-059 Cylinder Pile Problem for Granite\CylindricalStrainConven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523" y="1646077"/>
              <a:ext cx="4373913" cy="4248928"/>
            </a:xfrm>
            <a:prstGeom prst="rect">
              <a:avLst/>
            </a:prstGeom>
            <a:noFill/>
            <a:ln>
              <a:noFill/>
            </a:ln>
          </p:spPr>
        </p:pic>
      </p:grpSp>
    </p:spTree>
    <p:extLst>
      <p:ext uri="{BB962C8B-B14F-4D97-AF65-F5344CB8AC3E}">
        <p14:creationId xmlns:p14="http://schemas.microsoft.com/office/powerpoint/2010/main" val="32372947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Tensile Strength and Modulus of Concrete</a:t>
            </a:r>
          </a:p>
        </p:txBody>
      </p:sp>
      <p:sp>
        <p:nvSpPr>
          <p:cNvPr id="3" name="Content Placeholder 2"/>
          <p:cNvSpPr>
            <a:spLocks noGrp="1"/>
          </p:cNvSpPr>
          <p:nvPr>
            <p:ph idx="1"/>
          </p:nvPr>
        </p:nvSpPr>
        <p:spPr/>
        <p:txBody>
          <a:bodyPr/>
          <a:lstStyle/>
          <a:p>
            <a:r>
              <a:rPr lang="en-US" dirty="0"/>
              <a:t>ACI Committee 363R “State-of-the-Art Report on High-Strength Concrete” (1992):</a:t>
            </a:r>
          </a:p>
        </p:txBody>
      </p:sp>
      <p:grpSp>
        <p:nvGrpSpPr>
          <p:cNvPr id="11" name="Group 10"/>
          <p:cNvGrpSpPr/>
          <p:nvPr/>
        </p:nvGrpSpPr>
        <p:grpSpPr>
          <a:xfrm>
            <a:off x="3681572" y="3210935"/>
            <a:ext cx="4287847" cy="1164327"/>
            <a:chOff x="3643173" y="3491649"/>
            <a:chExt cx="4663440" cy="1500229"/>
          </a:xfrm>
          <a:solidFill>
            <a:schemeClr val="accent1">
              <a:lumMod val="20000"/>
              <a:lumOff val="80000"/>
            </a:schemeClr>
          </a:solidFill>
        </p:grpSpPr>
        <p:sp>
          <p:nvSpPr>
            <p:cNvPr id="10" name="Rectangle 9"/>
            <p:cNvSpPr/>
            <p:nvPr/>
          </p:nvSpPr>
          <p:spPr bwMode="auto">
            <a:xfrm>
              <a:off x="3643173" y="3491649"/>
              <a:ext cx="4663440" cy="1500229"/>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pic>
          <p:nvPicPr>
            <p:cNvPr id="5" name="Picture 4"/>
            <p:cNvPicPr>
              <a:picLocks noChangeAspect="1"/>
            </p:cNvPicPr>
            <p:nvPr/>
          </p:nvPicPr>
          <p:blipFill>
            <a:blip r:embed="rId3"/>
            <a:stretch>
              <a:fillRect/>
            </a:stretch>
          </p:blipFill>
          <p:spPr>
            <a:xfrm>
              <a:off x="3801796" y="3538304"/>
              <a:ext cx="4289830" cy="1403301"/>
            </a:xfrm>
            <a:prstGeom prst="rect">
              <a:avLst/>
            </a:prstGeom>
            <a:grpFill/>
          </p:spPr>
        </p:pic>
      </p:grpSp>
      <p:sp>
        <p:nvSpPr>
          <p:cNvPr id="12" name="TextBox 11"/>
          <p:cNvSpPr txBox="1"/>
          <p:nvPr/>
        </p:nvSpPr>
        <p:spPr>
          <a:xfrm>
            <a:off x="8080304" y="3562659"/>
            <a:ext cx="3110147" cy="400110"/>
          </a:xfrm>
          <a:prstGeom prst="rect">
            <a:avLst/>
          </a:prstGeom>
          <a:noFill/>
        </p:spPr>
        <p:txBody>
          <a:bodyPr wrap="none" rtlCol="0">
            <a:spAutoFit/>
          </a:bodyPr>
          <a:lstStyle/>
          <a:p>
            <a:r>
              <a:rPr lang="en-US" sz="2000" i="1" dirty="0">
                <a:solidFill>
                  <a:srgbClr val="FFFF00"/>
                </a:solidFill>
              </a:rPr>
              <a:t>= 620psi for 7ksi concrete</a:t>
            </a:r>
          </a:p>
        </p:txBody>
      </p:sp>
      <p:grpSp>
        <p:nvGrpSpPr>
          <p:cNvPr id="7" name="Group 6"/>
          <p:cNvGrpSpPr>
            <a:grpSpLocks noChangeAspect="1"/>
          </p:cNvGrpSpPr>
          <p:nvPr/>
        </p:nvGrpSpPr>
        <p:grpSpPr>
          <a:xfrm>
            <a:off x="1000128" y="4421812"/>
            <a:ext cx="7431696" cy="1381111"/>
            <a:chOff x="3516923" y="4888523"/>
            <a:chExt cx="4967654" cy="923192"/>
          </a:xfrm>
          <a:solidFill>
            <a:schemeClr val="accent1">
              <a:lumMod val="20000"/>
              <a:lumOff val="80000"/>
            </a:schemeClr>
          </a:solidFill>
        </p:grpSpPr>
        <p:sp>
          <p:nvSpPr>
            <p:cNvPr id="6" name="Rectangle 5"/>
            <p:cNvSpPr/>
            <p:nvPr/>
          </p:nvSpPr>
          <p:spPr bwMode="auto">
            <a:xfrm>
              <a:off x="3516923" y="4888523"/>
              <a:ext cx="4967654" cy="923192"/>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pPr>
              <a:endParaRPr kumimoji="0" lang="en-US" sz="2000" b="1" i="0" u="none" strike="noStrike" cap="none" normalizeH="0" baseline="0">
                <a:ln>
                  <a:noFill/>
                </a:ln>
                <a:solidFill>
                  <a:schemeClr val="bg2"/>
                </a:solidFill>
                <a:effectLst/>
                <a:latin typeface="Arial" charset="0"/>
                <a:cs typeface="Times New Roman" pitchFamily="18" charset="0"/>
              </a:endParaRPr>
            </a:p>
          </p:txBody>
        </p:sp>
        <p:pic>
          <p:nvPicPr>
            <p:cNvPr id="4" name="Picture 3"/>
            <p:cNvPicPr>
              <a:picLocks noChangeAspect="1"/>
            </p:cNvPicPr>
            <p:nvPr/>
          </p:nvPicPr>
          <p:blipFill>
            <a:blip r:embed="rId4"/>
            <a:stretch>
              <a:fillRect/>
            </a:stretch>
          </p:blipFill>
          <p:spPr>
            <a:xfrm>
              <a:off x="3699156" y="4950754"/>
              <a:ext cx="4550450" cy="755454"/>
            </a:xfrm>
            <a:prstGeom prst="rect">
              <a:avLst/>
            </a:prstGeom>
            <a:grpFill/>
          </p:spPr>
        </p:pic>
      </p:grpSp>
      <p:sp>
        <p:nvSpPr>
          <p:cNvPr id="13" name="TextBox 12"/>
          <p:cNvSpPr txBox="1"/>
          <p:nvPr/>
        </p:nvSpPr>
        <p:spPr>
          <a:xfrm>
            <a:off x="8506013" y="5036793"/>
            <a:ext cx="3238387" cy="400110"/>
          </a:xfrm>
          <a:prstGeom prst="rect">
            <a:avLst/>
          </a:prstGeom>
          <a:noFill/>
        </p:spPr>
        <p:txBody>
          <a:bodyPr wrap="none" rtlCol="0">
            <a:spAutoFit/>
          </a:bodyPr>
          <a:lstStyle/>
          <a:p>
            <a:r>
              <a:rPr lang="en-US" sz="2000" i="1" dirty="0">
                <a:solidFill>
                  <a:srgbClr val="FFFF00"/>
                </a:solidFill>
              </a:rPr>
              <a:t>= 4570ksi for 7ksi concrete</a:t>
            </a:r>
          </a:p>
        </p:txBody>
      </p:sp>
    </p:spTree>
    <p:extLst>
      <p:ext uri="{BB962C8B-B14F-4D97-AF65-F5344CB8AC3E}">
        <p14:creationId xmlns:p14="http://schemas.microsoft.com/office/powerpoint/2010/main" val="1350383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defRPr kumimoji="0" lang="en-US" sz="2000" b="1" i="0" u="none" strike="noStrike" cap="none" normalizeH="0" baseline="0" smtClean="0">
            <a:ln>
              <a:noFill/>
            </a:ln>
            <a:solidFill>
              <a:schemeClr val="bg2"/>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63563" marR="0" indent="-330200" algn="l" defTabSz="914400" rtl="0" eaLnBrk="1" fontAlgn="base" latinLnBrk="0" hangingPunct="1">
          <a:lnSpc>
            <a:spcPct val="100000"/>
          </a:lnSpc>
          <a:spcBef>
            <a:spcPct val="20000"/>
          </a:spcBef>
          <a:spcAft>
            <a:spcPct val="0"/>
          </a:spcAft>
          <a:buClr>
            <a:srgbClr val="FFFF00"/>
          </a:buClr>
          <a:buSzPct val="65000"/>
          <a:buFont typeface="Wingdings" pitchFamily="2" charset="2"/>
          <a:buChar char="u"/>
          <a:tabLst>
            <a:tab pos="4625975" algn="l"/>
            <a:tab pos="5210175" algn="l"/>
          </a:tabLst>
          <a:defRPr kumimoji="0" lang="en-US" sz="2000" b="1" i="0" u="none" strike="noStrike" cap="none" normalizeH="0" baseline="0" smtClean="0">
            <a:ln>
              <a:noFill/>
            </a:ln>
            <a:solidFill>
              <a:schemeClr val="bg2"/>
            </a:solidFill>
            <a:effectLst/>
            <a:latin typeface="Arial" charset="0"/>
            <a:cs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1055</Words>
  <Application>Microsoft Office PowerPoint</Application>
  <PresentationFormat>Widescreen</PresentationFormat>
  <Paragraphs>146</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 Math</vt:lpstr>
      <vt:lpstr>Georgia</vt:lpstr>
      <vt:lpstr>Times New Roman</vt:lpstr>
      <vt:lpstr>Wingdings</vt:lpstr>
      <vt:lpstr>Soaring</vt:lpstr>
      <vt:lpstr>PowerPoint Presentation</vt:lpstr>
      <vt:lpstr>Outline</vt:lpstr>
      <vt:lpstr>The Hathaway Bridge, Panama City, FL</vt:lpstr>
      <vt:lpstr>Longitudinal Cracking</vt:lpstr>
      <vt:lpstr>Longitudinal Cracking</vt:lpstr>
      <vt:lpstr>Other Reports of Longitudinal Cracking</vt:lpstr>
      <vt:lpstr>Longitudinal Cracking Mechanisms</vt:lpstr>
      <vt:lpstr>Longitudinal Cracking Mechanisms</vt:lpstr>
      <vt:lpstr>Tensile Strength and Modulus of Concrete</vt:lpstr>
      <vt:lpstr>Strain at Tensile Splitting (ε_ts)</vt:lpstr>
      <vt:lpstr>Dynamic Modulus</vt:lpstr>
      <vt:lpstr>Maximum Allowable Compressive Stress (s_apc)</vt:lpstr>
      <vt:lpstr>Strains During Driving</vt:lpstr>
      <vt:lpstr>Estimated Hoop (Tensile) Strain</vt:lpstr>
      <vt:lpstr>Conclusion:</vt:lpstr>
      <vt:lpstr>Reinforcement for hoop strains</vt:lpstr>
      <vt:lpstr>Reinforcement</vt:lpstr>
      <vt:lpstr>What happens when concrete cracks?</vt:lpstr>
      <vt:lpstr>FLAC3D Model</vt:lpstr>
      <vt:lpstr>Internal Pressure Mechanism</vt:lpstr>
      <vt:lpstr>Hydrodynamic Internal Pressure</vt:lpstr>
      <vt:lpstr>Photos after Driving and Removal of Template</vt:lpstr>
      <vt:lpstr>Hydrodynamic Pressure in the Water Column</vt:lpstr>
      <vt:lpstr>Tensile Stress due to Hydrodynamic Pressure</vt:lpstr>
      <vt:lpstr>Possible Factors Affecting Cracking</vt:lpstr>
      <vt:lpstr>Conclusions</vt:lpstr>
      <vt:lpstr>Current FDOT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Brown</dc:creator>
  <cp:lastModifiedBy>Dan Brown</cp:lastModifiedBy>
  <cp:revision>108</cp:revision>
  <dcterms:created xsi:type="dcterms:W3CDTF">2015-12-01T13:55:28Z</dcterms:created>
  <dcterms:modified xsi:type="dcterms:W3CDTF">2016-11-08T15:09:52Z</dcterms:modified>
</cp:coreProperties>
</file>